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handoutMasterIdLst>
    <p:handoutMasterId r:id="rId28"/>
  </p:handoutMasterIdLst>
  <p:sldIdLst>
    <p:sldId id="272" r:id="rId3"/>
    <p:sldId id="256" r:id="rId4"/>
    <p:sldId id="258" r:id="rId5"/>
    <p:sldId id="259" r:id="rId6"/>
    <p:sldId id="273" r:id="rId7"/>
    <p:sldId id="274" r:id="rId8"/>
    <p:sldId id="275" r:id="rId9"/>
    <p:sldId id="260" r:id="rId10"/>
    <p:sldId id="261" r:id="rId11"/>
    <p:sldId id="262" r:id="rId12"/>
    <p:sldId id="263" r:id="rId13"/>
    <p:sldId id="276" r:id="rId14"/>
    <p:sldId id="264" r:id="rId15"/>
    <p:sldId id="265" r:id="rId16"/>
    <p:sldId id="277" r:id="rId17"/>
    <p:sldId id="266" r:id="rId18"/>
    <p:sldId id="278" r:id="rId19"/>
    <p:sldId id="267" r:id="rId20"/>
    <p:sldId id="279" r:id="rId21"/>
    <p:sldId id="268" r:id="rId22"/>
    <p:sldId id="280" r:id="rId23"/>
    <p:sldId id="269" r:id="rId24"/>
    <p:sldId id="281" r:id="rId25"/>
    <p:sldId id="270" r:id="rId26"/>
    <p:sldId id="271"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7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070CE50-54EC-414D-8D4A-350BFAA98D93}" type="datetimeFigureOut">
              <a:rPr lang="en-US"/>
              <a:pPr>
                <a:defRPr/>
              </a:pPr>
              <a:t>6/24/2009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EB4A3D-5047-4D10-B356-DC454CF8ADE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4" descr="grantwifedorothy"/>
          <p:cNvPicPr>
            <a:picLocks noChangeAspect="1" noChangeArrowheads="1"/>
          </p:cNvPicPr>
          <p:nvPr userDrawn="1"/>
        </p:nvPicPr>
        <p:blipFill>
          <a:blip r:embed="rId2"/>
          <a:srcRect/>
          <a:stretch>
            <a:fillRect/>
          </a:stretch>
        </p:blipFill>
        <p:spPr bwMode="auto">
          <a:xfrm>
            <a:off x="1828800" y="1371600"/>
            <a:ext cx="5029200" cy="3473324"/>
          </a:xfrm>
          <a:prstGeom prst="rect">
            <a:avLst/>
          </a:prstGeom>
          <a:noFill/>
          <a:ln w="9525" cap="rnd">
            <a:solidFill>
              <a:schemeClr val="tx1"/>
            </a:solidFill>
            <a:miter lim="800000"/>
            <a:headEnd/>
            <a:tailEnd/>
          </a:ln>
          <a:effectLst>
            <a:reflection blurRad="6350" stA="52000" endA="300" endPos="35000" dir="5400000" sy="-100000" algn="bl" rotWithShape="0"/>
          </a:effectLst>
        </p:spPr>
      </p:pic>
      <p:sp>
        <p:nvSpPr>
          <p:cNvPr id="2" name="Title 1"/>
          <p:cNvSpPr>
            <a:spLocks noGrp="1"/>
          </p:cNvSpPr>
          <p:nvPr>
            <p:ph type="ctrTitle"/>
          </p:nvPr>
        </p:nvSpPr>
        <p:spPr>
          <a:xfrm>
            <a:off x="381000" y="0"/>
            <a:ext cx="8305800" cy="1470025"/>
          </a:xfrm>
        </p:spPr>
        <p:txBody>
          <a:bodyPr/>
          <a:lstStyle>
            <a:lvl1pPr>
              <a:defRPr b="1"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5638800"/>
            <a:ext cx="8229600" cy="1219200"/>
          </a:xfrm>
        </p:spPr>
        <p:txBody>
          <a:bodyPr/>
          <a:lstStyle>
            <a:lvl1pPr marL="0" indent="0" algn="ctr">
              <a:buNone/>
              <a:defRPr b="0"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356E0702-2491-4142-85D5-9B767AF6F8F3}"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352213-7F60-44B1-BDA1-63DA187D474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55A555-4270-47CF-B776-CD91D52A38AA}"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FE68C2-319A-4A25-90D7-EEFE370E29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94A8D85-1FAC-4C8B-8F35-A975779EF7BE}"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67C2268-D5DB-4708-9D8B-64049A3A60A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8D48980-12D0-4D6A-B14B-8B72B9E6F3E8}"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AA4EEA-5090-4878-AE2E-2D6564F8B06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987D0A5-12FB-4885-A857-61E291C372B7}"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BED23E-BB91-4187-85B3-1816FDD973F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6AAAE63-3CD9-406C-A7F3-4EE217197F8C}"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BA36C7-15FA-4BA8-8F9C-69CCB762FCF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27BEBBE-42DA-42DB-9C4F-5B62B3EF690A}"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404C27-414E-4358-83F3-F19272D8B138}"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ECFD705-0E1F-4E5E-BDE0-FE5C1FA20DB5}"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C4D884F-9E3C-4864-AD6D-381F755D42A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CFF38CF-D89F-482E-8B56-ACC562B2804C}" type="datetimeFigureOut">
              <a:rPr lang="en-US"/>
              <a:pPr>
                <a:defRPr/>
              </a:pPr>
              <a:t>6/24/2009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6BD3789-1F1C-4839-988F-36017AA19B4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E30C735-569A-456F-A9C8-B77BD0693552}" type="datetimeFigureOut">
              <a:rPr lang="en-US"/>
              <a:pPr>
                <a:defRPr/>
              </a:pPr>
              <a:t>6/24/2009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D62983C-1FC2-421F-A3E0-C4B858D40BF2}"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F1D2B0-B970-4DDD-8D59-F38302E16B8F}" type="datetimeFigureOut">
              <a:rPr lang="en-US"/>
              <a:pPr>
                <a:defRPr/>
              </a:pPr>
              <a:t>6/24/2009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3B70E2D-B0DB-4F95-9F32-BD1C744CE1B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4" descr="grantwifedorothy"/>
          <p:cNvPicPr>
            <a:picLocks noChangeAspect="1" noChangeArrowheads="1"/>
          </p:cNvPicPr>
          <p:nvPr userDrawn="1"/>
        </p:nvPicPr>
        <p:blipFill>
          <a:blip r:embed="rId2">
            <a:lum bright="59000" contrast="-77000"/>
          </a:blip>
          <a:srcRect/>
          <a:stretch>
            <a:fillRect/>
          </a:stretch>
        </p:blipFill>
        <p:spPr bwMode="auto">
          <a:xfrm>
            <a:off x="0" y="1371600"/>
            <a:ext cx="9144000" cy="5495453"/>
          </a:xfrm>
          <a:prstGeom prst="rect">
            <a:avLst/>
          </a:prstGeom>
          <a:noFill/>
          <a:ln w="9525">
            <a:solidFill>
              <a:schemeClr val="tx1"/>
            </a:solidFill>
            <a:miter lim="800000"/>
            <a:headEnd/>
            <a:tailEnd/>
          </a:ln>
          <a:effectLst>
            <a:glow rad="101600">
              <a:schemeClr val="bg1">
                <a:alpha val="60000"/>
              </a:schemeClr>
            </a:glow>
            <a:outerShdw blurRad="44450" dist="27940" dir="5400000" algn="ctr">
              <a:srgbClr val="000000">
                <a:alpha val="32000"/>
              </a:srgbClr>
            </a:outerShdw>
          </a:effectLst>
        </p:spPr>
      </p:pic>
      <p:pic>
        <p:nvPicPr>
          <p:cNvPr id="5" name="Picture 14" descr="grantwifedorothy"/>
          <p:cNvPicPr>
            <a:picLocks noChangeAspect="1" noChangeArrowheads="1"/>
          </p:cNvPicPr>
          <p:nvPr userDrawn="1"/>
        </p:nvPicPr>
        <p:blipFill>
          <a:blip r:embed="rId3" cstate="print"/>
          <a:srcRect/>
          <a:stretch>
            <a:fillRect/>
          </a:stretch>
        </p:blipFill>
        <p:spPr bwMode="auto">
          <a:xfrm>
            <a:off x="0" y="0"/>
            <a:ext cx="1752600" cy="1316619"/>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a:xfrm>
            <a:off x="1828800" y="0"/>
            <a:ext cx="7315200" cy="1371600"/>
          </a:xfrm>
        </p:spPr>
        <p:txBody>
          <a:bodyPr>
            <a:noAutofit/>
          </a:bodyPr>
          <a:lstStyle>
            <a:lvl1pPr algn="l">
              <a:defRPr sz="4800">
                <a:ln w="12700">
                  <a:solidFill>
                    <a:schemeClr val="bg1"/>
                  </a:solidFill>
                </a:ln>
                <a:effectLst>
                  <a:outerShdw blurRad="50800" dist="38100" dir="2700000" algn="tl" rotWithShape="0">
                    <a:prstClr val="black">
                      <a:alpha val="40000"/>
                    </a:prstClr>
                  </a:outerShdw>
                </a:effectLst>
              </a:defRPr>
            </a:lvl1pPr>
          </a:lstStyle>
          <a:p>
            <a:r>
              <a:rPr lang="en-US" smtClean="0"/>
              <a:t>Click to edit Master title style</a:t>
            </a:r>
            <a:endParaRPr lang="en-US"/>
          </a:p>
        </p:txBody>
      </p:sp>
      <p:sp>
        <p:nvSpPr>
          <p:cNvPr id="3" name="Content Placeholder 2"/>
          <p:cNvSpPr>
            <a:spLocks noGrp="1"/>
          </p:cNvSpPr>
          <p:nvPr>
            <p:ph idx="1"/>
          </p:nvPr>
        </p:nvSpPr>
        <p:spPr>
          <a:xfrm>
            <a:off x="0" y="1371600"/>
            <a:ext cx="9144000" cy="5486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8A643BF5-A5DC-4696-96F9-6CFBCC82F1F3}" type="datetimeFigureOut">
              <a:rPr lang="en-US"/>
              <a:pPr>
                <a:defRPr/>
              </a:pPr>
              <a:t>6/24/2009</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2295A4C4-506A-4683-A5F4-4F85AF8E2E84}" type="slidenum">
              <a:rPr lang="en-US"/>
              <a:pPr>
                <a:defRPr/>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838524B-A6C5-44F2-A30F-A807A60C9856}"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684789-364B-4C29-8F12-588BD342E95A}"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10439F2-2931-4F36-8405-E9A80DF0588E}"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04B48B-1BCD-4EDE-AD21-AB094225AA18}"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828D8B-AEE7-4B11-B807-CD98CF160F5B}"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C05118B-F240-4628-9561-2262B6EFA5FC}"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0FA42DF-96BC-4AC2-B91E-FFE9C239F619}"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DCEA21-6497-4F87-BC33-3C6737F31FB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6E53B8-C87A-4E3E-A25B-06C1E7E97D54}"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BB4A73-182E-4608-BB88-D813A6641A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2E97800-AC44-431B-A674-F78F058D259E}"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EE8EC50-09F5-4417-B604-D25AC415A6D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E1AEB61-285D-4A2D-8D1C-0FFE595EE84F}" type="datetimeFigureOut">
              <a:rPr lang="en-US"/>
              <a:pPr>
                <a:defRPr/>
              </a:pPr>
              <a:t>6/24/2009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34677E6-7E02-4996-81CE-796339175D7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6E0BFE8-4628-43E7-B9A4-5ABA5D7E7C3D}" type="datetimeFigureOut">
              <a:rPr lang="en-US"/>
              <a:pPr>
                <a:defRPr/>
              </a:pPr>
              <a:t>6/24/2009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C643E8A-723F-47AD-81E3-B0FCADF410E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2DCB50B-F910-4001-97C3-9E70F878A747}" type="datetimeFigureOut">
              <a:rPr lang="en-US"/>
              <a:pPr>
                <a:defRPr/>
              </a:pPr>
              <a:t>6/24/2009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3BF60F1-B68F-4C9C-BD15-44924E4931C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DAF243-A7F5-44F9-A3AF-1CC45FC0C7F0}"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AA7B23F-AC8E-41D5-A5CC-943DE032FF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92B8E5F-1F0C-4F99-A63A-45F7CB699E89}"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3AA5750-01D7-4F45-8FF9-9F749045932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C000"/>
            </a:gs>
            <a:gs pos="64999">
              <a:srgbClr val="F0EBD5"/>
            </a:gs>
            <a:gs pos="100000">
              <a:srgbClr val="D1C39F"/>
            </a:gs>
          </a:gsLst>
          <a:lin ang="10800000" scaled="1"/>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B7EDD1F-2511-4DC0-92B9-193374A2478F}" type="datetimeFigureOut">
              <a:rPr lang="en-US"/>
              <a:pPr>
                <a:defRPr/>
              </a:pPr>
              <a:t>6/24/2009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D6E03E3-A68B-4C9D-BDEF-C89D4E426D2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txStyles>
    <p:titleStyle>
      <a:lvl1pPr algn="ctr" rtl="0" eaLnBrk="0" fontAlgn="base" hangingPunct="0">
        <a:spcBef>
          <a:spcPct val="0"/>
        </a:spcBef>
        <a:spcAft>
          <a:spcPct val="0"/>
        </a:spcAft>
        <a:defRPr sz="4400" kern="1200">
          <a:solidFill>
            <a:schemeClr val="tx1"/>
          </a:solidFill>
          <a:latin typeface="Tw Cen MT Condensed Extra Bold" pitchFamily="34" charset="0"/>
          <a:ea typeface="+mj-ea"/>
          <a:cs typeface="+mj-cs"/>
        </a:defRPr>
      </a:lvl1pPr>
      <a:lvl2pPr algn="ctr" rtl="0" eaLnBrk="0" fontAlgn="base" hangingPunct="0">
        <a:spcBef>
          <a:spcPct val="0"/>
        </a:spcBef>
        <a:spcAft>
          <a:spcPct val="0"/>
        </a:spcAft>
        <a:defRPr sz="4400">
          <a:solidFill>
            <a:schemeClr val="tx1"/>
          </a:solidFill>
          <a:latin typeface="Tw Cen MT Condensed Extra Bold" pitchFamily="34" charset="0"/>
        </a:defRPr>
      </a:lvl2pPr>
      <a:lvl3pPr algn="ctr" rtl="0" eaLnBrk="0" fontAlgn="base" hangingPunct="0">
        <a:spcBef>
          <a:spcPct val="0"/>
        </a:spcBef>
        <a:spcAft>
          <a:spcPct val="0"/>
        </a:spcAft>
        <a:defRPr sz="4400">
          <a:solidFill>
            <a:schemeClr val="tx1"/>
          </a:solidFill>
          <a:latin typeface="Tw Cen MT Condensed Extra Bold" pitchFamily="34" charset="0"/>
        </a:defRPr>
      </a:lvl3pPr>
      <a:lvl4pPr algn="ctr" rtl="0" eaLnBrk="0" fontAlgn="base" hangingPunct="0">
        <a:spcBef>
          <a:spcPct val="0"/>
        </a:spcBef>
        <a:spcAft>
          <a:spcPct val="0"/>
        </a:spcAft>
        <a:defRPr sz="4400">
          <a:solidFill>
            <a:schemeClr val="tx1"/>
          </a:solidFill>
          <a:latin typeface="Tw Cen MT Condensed Extra Bold" pitchFamily="34" charset="0"/>
        </a:defRPr>
      </a:lvl4pPr>
      <a:lvl5pPr algn="ctr" rtl="0" eaLnBrk="0" fontAlgn="base" hangingPunct="0">
        <a:spcBef>
          <a:spcPct val="0"/>
        </a:spcBef>
        <a:spcAft>
          <a:spcPct val="0"/>
        </a:spcAft>
        <a:defRPr sz="4400">
          <a:solidFill>
            <a:schemeClr val="tx1"/>
          </a:solidFill>
          <a:latin typeface="Tw Cen MT Condensed Extra Bold" pitchFamily="34" charset="0"/>
        </a:defRPr>
      </a:lvl5pPr>
      <a:lvl6pPr marL="457200" algn="ctr" rtl="0" fontAlgn="base">
        <a:spcBef>
          <a:spcPct val="0"/>
        </a:spcBef>
        <a:spcAft>
          <a:spcPct val="0"/>
        </a:spcAft>
        <a:defRPr sz="4400">
          <a:solidFill>
            <a:schemeClr val="tx1"/>
          </a:solidFill>
          <a:latin typeface="Tw Cen MT Condensed Extra Bold" pitchFamily="34" charset="0"/>
        </a:defRPr>
      </a:lvl6pPr>
      <a:lvl7pPr marL="914400" algn="ctr" rtl="0" fontAlgn="base">
        <a:spcBef>
          <a:spcPct val="0"/>
        </a:spcBef>
        <a:spcAft>
          <a:spcPct val="0"/>
        </a:spcAft>
        <a:defRPr sz="4400">
          <a:solidFill>
            <a:schemeClr val="tx1"/>
          </a:solidFill>
          <a:latin typeface="Tw Cen MT Condensed Extra Bold" pitchFamily="34" charset="0"/>
        </a:defRPr>
      </a:lvl7pPr>
      <a:lvl8pPr marL="1371600" algn="ctr" rtl="0" fontAlgn="base">
        <a:spcBef>
          <a:spcPct val="0"/>
        </a:spcBef>
        <a:spcAft>
          <a:spcPct val="0"/>
        </a:spcAft>
        <a:defRPr sz="4400">
          <a:solidFill>
            <a:schemeClr val="tx1"/>
          </a:solidFill>
          <a:latin typeface="Tw Cen MT Condensed Extra Bold" pitchFamily="34" charset="0"/>
        </a:defRPr>
      </a:lvl8pPr>
      <a:lvl9pPr marL="1828800" algn="ctr" rtl="0" fontAlgn="base">
        <a:spcBef>
          <a:spcPct val="0"/>
        </a:spcBef>
        <a:spcAft>
          <a:spcPct val="0"/>
        </a:spcAft>
        <a:defRPr sz="4400">
          <a:solidFill>
            <a:schemeClr val="tx1"/>
          </a:solidFill>
          <a:latin typeface="Tw Cen MT Condensed Extra Bold"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w Cen MT Condensed Extra Bold"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w Cen MT Condensed Extra Bold"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w Cen MT Condensed Extra Bold"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w Cen MT Condensed Extra Bold"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w Cen MT Condensed Extra Bold"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C000"/>
            </a:gs>
            <a:gs pos="64999">
              <a:srgbClr val="F0EBD5"/>
            </a:gs>
            <a:gs pos="100000">
              <a:srgbClr val="D1C39F"/>
            </a:gs>
          </a:gsLst>
          <a:lin ang="10800000" scaled="1"/>
        </a:gra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905000" y="0"/>
            <a:ext cx="7239000" cy="14176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4EEFA83-618C-45C3-A452-0A91254D3DB0}" type="datetimeFigureOut">
              <a:rPr lang="en-US"/>
              <a:pPr>
                <a:defRPr/>
              </a:pPr>
              <a:t>6/24/2009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8C27F99-3264-4317-971A-50000AFAA374}" type="slidenum">
              <a:rPr lang="en-US"/>
              <a:pPr>
                <a:defRPr/>
              </a:pPr>
              <a:t>‹#›</a:t>
            </a:fld>
            <a:endParaRPr lang="en-US"/>
          </a:p>
        </p:txBody>
      </p:sp>
      <p:pic>
        <p:nvPicPr>
          <p:cNvPr id="7" name="Picture 14" descr="grantwifedorothy"/>
          <p:cNvPicPr>
            <a:picLocks noChangeAspect="1" noChangeArrowheads="1"/>
          </p:cNvPicPr>
          <p:nvPr userDrawn="1"/>
        </p:nvPicPr>
        <p:blipFill>
          <a:blip r:embed="rId13" cstate="print"/>
          <a:srcRect/>
          <a:stretch>
            <a:fillRect/>
          </a:stretch>
        </p:blipFill>
        <p:spPr bwMode="auto">
          <a:xfrm>
            <a:off x="76200" y="76200"/>
            <a:ext cx="1752600" cy="1316619"/>
          </a:xfrm>
          <a:prstGeom prst="rect">
            <a:avLst/>
          </a:prstGeom>
          <a:noFill/>
          <a:ln w="9525">
            <a:noFill/>
            <a:miter lim="800000"/>
            <a:headEnd/>
            <a:tailEnd/>
          </a:ln>
          <a:effectLst>
            <a:glow rad="101600">
              <a:schemeClr val="bg1">
                <a:alpha val="60000"/>
              </a:schemeClr>
            </a:glow>
          </a:effectLst>
        </p:spPr>
      </p:pic>
      <p:pic>
        <p:nvPicPr>
          <p:cNvPr id="8" name="Picture 14" descr="grantwifedorothy"/>
          <p:cNvPicPr>
            <a:picLocks noChangeAspect="1" noChangeArrowheads="1"/>
          </p:cNvPicPr>
          <p:nvPr userDrawn="1"/>
        </p:nvPicPr>
        <p:blipFill>
          <a:blip r:embed="rId14">
            <a:lum bright="59000" contrast="-77000"/>
          </a:blip>
          <a:srcRect/>
          <a:stretch>
            <a:fillRect/>
          </a:stretch>
        </p:blipFill>
        <p:spPr bwMode="auto">
          <a:xfrm>
            <a:off x="0" y="1362547"/>
            <a:ext cx="9144000" cy="5495453"/>
          </a:xfrm>
          <a:prstGeom prst="rect">
            <a:avLst/>
          </a:prstGeom>
          <a:noFill/>
          <a:ln w="9525">
            <a:solidFill>
              <a:schemeClr val="tx1"/>
            </a:solidFill>
            <a:miter lim="800000"/>
            <a:headEnd/>
            <a:tailEnd/>
          </a:ln>
          <a:effectLst>
            <a:glow rad="101600">
              <a:schemeClr val="bg1">
                <a:alpha val="60000"/>
              </a:schemeClr>
            </a:glow>
            <a:outerShdw blurRad="44450" dist="27940" dir="5400000" algn="ctr">
              <a:srgbClr val="000000">
                <a:alpha val="32000"/>
              </a:srgbClr>
            </a:outerShdw>
          </a:effectLst>
        </p:spPr>
      </p:pic>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ctr" rtl="0" eaLnBrk="0" fontAlgn="base" hangingPunct="0">
        <a:spcBef>
          <a:spcPct val="0"/>
        </a:spcBef>
        <a:spcAft>
          <a:spcPct val="0"/>
        </a:spcAft>
        <a:defRPr sz="4400" kern="1200">
          <a:solidFill>
            <a:schemeClr val="tx1"/>
          </a:solidFill>
          <a:latin typeface="Tw Cen MT Condensed Extra Bold" pitchFamily="34" charset="0"/>
          <a:ea typeface="+mj-ea"/>
          <a:cs typeface="+mj-cs"/>
        </a:defRPr>
      </a:lvl1pPr>
      <a:lvl2pPr algn="ctr" rtl="0" eaLnBrk="0" fontAlgn="base" hangingPunct="0">
        <a:spcBef>
          <a:spcPct val="0"/>
        </a:spcBef>
        <a:spcAft>
          <a:spcPct val="0"/>
        </a:spcAft>
        <a:defRPr sz="4400">
          <a:solidFill>
            <a:schemeClr val="tx1"/>
          </a:solidFill>
          <a:latin typeface="Tw Cen MT Condensed Extra Bold" pitchFamily="34" charset="0"/>
        </a:defRPr>
      </a:lvl2pPr>
      <a:lvl3pPr algn="ctr" rtl="0" eaLnBrk="0" fontAlgn="base" hangingPunct="0">
        <a:spcBef>
          <a:spcPct val="0"/>
        </a:spcBef>
        <a:spcAft>
          <a:spcPct val="0"/>
        </a:spcAft>
        <a:defRPr sz="4400">
          <a:solidFill>
            <a:schemeClr val="tx1"/>
          </a:solidFill>
          <a:latin typeface="Tw Cen MT Condensed Extra Bold" pitchFamily="34" charset="0"/>
        </a:defRPr>
      </a:lvl3pPr>
      <a:lvl4pPr algn="ctr" rtl="0" eaLnBrk="0" fontAlgn="base" hangingPunct="0">
        <a:spcBef>
          <a:spcPct val="0"/>
        </a:spcBef>
        <a:spcAft>
          <a:spcPct val="0"/>
        </a:spcAft>
        <a:defRPr sz="4400">
          <a:solidFill>
            <a:schemeClr val="tx1"/>
          </a:solidFill>
          <a:latin typeface="Tw Cen MT Condensed Extra Bold" pitchFamily="34" charset="0"/>
        </a:defRPr>
      </a:lvl4pPr>
      <a:lvl5pPr algn="ctr" rtl="0" eaLnBrk="0" fontAlgn="base" hangingPunct="0">
        <a:spcBef>
          <a:spcPct val="0"/>
        </a:spcBef>
        <a:spcAft>
          <a:spcPct val="0"/>
        </a:spcAft>
        <a:defRPr sz="4400">
          <a:solidFill>
            <a:schemeClr val="tx1"/>
          </a:solidFill>
          <a:latin typeface="Tw Cen MT Condensed Extra Bold" pitchFamily="34" charset="0"/>
        </a:defRPr>
      </a:lvl5pPr>
      <a:lvl6pPr marL="457200" algn="ctr" rtl="0" fontAlgn="base">
        <a:spcBef>
          <a:spcPct val="0"/>
        </a:spcBef>
        <a:spcAft>
          <a:spcPct val="0"/>
        </a:spcAft>
        <a:defRPr sz="4400">
          <a:solidFill>
            <a:schemeClr val="tx1"/>
          </a:solidFill>
          <a:latin typeface="Tw Cen MT Condensed Extra Bold" pitchFamily="34" charset="0"/>
        </a:defRPr>
      </a:lvl6pPr>
      <a:lvl7pPr marL="914400" algn="ctr" rtl="0" fontAlgn="base">
        <a:spcBef>
          <a:spcPct val="0"/>
        </a:spcBef>
        <a:spcAft>
          <a:spcPct val="0"/>
        </a:spcAft>
        <a:defRPr sz="4400">
          <a:solidFill>
            <a:schemeClr val="tx1"/>
          </a:solidFill>
          <a:latin typeface="Tw Cen MT Condensed Extra Bold" pitchFamily="34" charset="0"/>
        </a:defRPr>
      </a:lvl7pPr>
      <a:lvl8pPr marL="1371600" algn="ctr" rtl="0" fontAlgn="base">
        <a:spcBef>
          <a:spcPct val="0"/>
        </a:spcBef>
        <a:spcAft>
          <a:spcPct val="0"/>
        </a:spcAft>
        <a:defRPr sz="4400">
          <a:solidFill>
            <a:schemeClr val="tx1"/>
          </a:solidFill>
          <a:latin typeface="Tw Cen MT Condensed Extra Bold" pitchFamily="34" charset="0"/>
        </a:defRPr>
      </a:lvl8pPr>
      <a:lvl9pPr marL="1828800" algn="ctr" rtl="0" fontAlgn="base">
        <a:spcBef>
          <a:spcPct val="0"/>
        </a:spcBef>
        <a:spcAft>
          <a:spcPct val="0"/>
        </a:spcAft>
        <a:defRPr sz="4400">
          <a:solidFill>
            <a:schemeClr val="tx1"/>
          </a:solidFill>
          <a:latin typeface="Tw Cen MT Condensed Extra Bold"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533400" y="358775"/>
            <a:ext cx="7772400" cy="1470025"/>
          </a:xfrm>
        </p:spPr>
        <p:txBody>
          <a:bodyPr/>
          <a:lstStyle/>
          <a:p>
            <a:pPr eaLnBrk="1" hangingPunct="1"/>
            <a:r>
              <a:rPr lang="en-US" sz="6000" smtClean="0">
                <a:solidFill>
                  <a:srgbClr val="000000"/>
                </a:solidFill>
              </a:rPr>
              <a:t>VISITATION: </a:t>
            </a:r>
            <a:br>
              <a:rPr lang="en-US" sz="6000" smtClean="0">
                <a:solidFill>
                  <a:srgbClr val="000000"/>
                </a:solidFill>
              </a:rPr>
            </a:br>
            <a:endParaRPr lang="en-US" sz="6000"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sz="4800" dirty="0" smtClean="0">
                <a:solidFill>
                  <a:srgbClr val="000000"/>
                </a:solidFill>
                <a:latin typeface="Tw Cen MT Condensed Extra Bold"/>
              </a:rPr>
              <a:t>The Heart and Art of the Matter</a:t>
            </a:r>
            <a:endParaRPr lang="en-US" sz="4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z="4600" smtClean="0">
                <a:solidFill>
                  <a:srgbClr val="000000"/>
                </a:solidFill>
              </a:rPr>
              <a:t>We visit to share our testimonies</a:t>
            </a:r>
          </a:p>
        </p:txBody>
      </p:sp>
      <p:sp>
        <p:nvSpPr>
          <p:cNvPr id="14339" name="Text Placeholder 2"/>
          <p:cNvSpPr>
            <a:spLocks noGrp="1"/>
          </p:cNvSpPr>
          <p:nvPr>
            <p:ph idx="1"/>
          </p:nvPr>
        </p:nvSpPr>
        <p:spPr/>
        <p:txBody>
          <a:bodyPr/>
          <a:lstStyle/>
          <a:p>
            <a:pPr eaLnBrk="1" hangingPunct="1"/>
            <a:r>
              <a:rPr lang="en-US" smtClean="0">
                <a:solidFill>
                  <a:srgbClr val="000000"/>
                </a:solidFill>
              </a:rPr>
              <a:t>We visit to share our personal testimony of God’s leading in our lives and to share Christ as the only answer for the problems in our world</a:t>
            </a:r>
          </a:p>
          <a:p>
            <a:pPr eaLnBrk="1" hangingPunct="1"/>
            <a:r>
              <a:rPr lang="en-US" smtClean="0">
                <a:solidFill>
                  <a:srgbClr val="000000"/>
                </a:solidFill>
              </a:rPr>
              <a:t>We visit to share the joy and happiness that exist in the life of a Christian</a:t>
            </a:r>
          </a:p>
          <a:p>
            <a:pPr eaLnBrk="1" hangingPunct="1"/>
            <a:r>
              <a:rPr lang="en-US" smtClean="0">
                <a:solidFill>
                  <a:srgbClr val="000000"/>
                </a:solidFill>
              </a:rPr>
              <a:t>“Let your light so shine before men that they may see your good work, and glorify your Father which is in heaven,” (Matthew 5:16).</a:t>
            </a:r>
          </a:p>
          <a:p>
            <a:pPr eaLnBrk="1" hangingPunct="1"/>
            <a:r>
              <a:rPr lang="en-US" smtClean="0">
                <a:solidFill>
                  <a:srgbClr val="000000"/>
                </a:solidFill>
              </a:rPr>
              <a:t>“We need to sing, to pray and give Bible studies in the homes.” Christian Service, p. 144.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solidFill>
                  <a:srgbClr val="000000"/>
                </a:solidFill>
              </a:rPr>
              <a:t>We visit to give Bible studies</a:t>
            </a:r>
          </a:p>
        </p:txBody>
      </p:sp>
      <p:sp>
        <p:nvSpPr>
          <p:cNvPr id="15363" name="Text Placeholder 2"/>
          <p:cNvSpPr>
            <a:spLocks noGrp="1"/>
          </p:cNvSpPr>
          <p:nvPr>
            <p:ph idx="1"/>
          </p:nvPr>
        </p:nvSpPr>
        <p:spPr/>
        <p:txBody>
          <a:bodyPr/>
          <a:lstStyle/>
          <a:p>
            <a:pPr eaLnBrk="1" hangingPunct="1"/>
            <a:r>
              <a:rPr lang="en-US" smtClean="0">
                <a:solidFill>
                  <a:srgbClr val="000000"/>
                </a:solidFill>
              </a:rPr>
              <a:t>“Hundreds and thousands were seen visiting families, and opening before them the Word of God. Hearts were convicted by the power of the Holy Spirit, and a spirit of genuine conversion was manifest.” ibid, p. 42.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ctrTitle"/>
          </p:nvPr>
        </p:nvSpPr>
        <p:spPr/>
        <p:txBody>
          <a:bodyPr/>
          <a:lstStyle/>
          <a:p>
            <a:pPr eaLnBrk="1" hangingPunct="1"/>
            <a:r>
              <a:rPr lang="en-US" sz="6000" smtClean="0">
                <a:solidFill>
                  <a:srgbClr val="000000"/>
                </a:solidFill>
              </a:rPr>
              <a:t>Who should we Visit?</a:t>
            </a:r>
            <a:endParaRPr lang="en-US" sz="5400" smtClean="0"/>
          </a:p>
        </p:txBody>
      </p:sp>
      <p:sp>
        <p:nvSpPr>
          <p:cNvPr id="5" name="Subtitle 4"/>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mtClean="0">
                <a:solidFill>
                  <a:srgbClr val="000000"/>
                </a:solidFill>
              </a:rPr>
              <a:t>We should visit our neighbors, friends and relatives</a:t>
            </a:r>
          </a:p>
        </p:txBody>
      </p:sp>
      <p:sp>
        <p:nvSpPr>
          <p:cNvPr id="3" name="Tex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GB" dirty="0" smtClean="0">
                <a:solidFill>
                  <a:srgbClr val="FF0000"/>
                </a:solidFill>
                <a:latin typeface="Tw Cen MT Condensed Extra Bold"/>
              </a:rPr>
              <a:t>Mark 5:18-20 (NKJV)</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“And when He got into the boat, he who had been demon-possessed begged Him that he might be with Him. However, Jesus did not permit him, but said to him, "Go home to your friends, and tell them what great things the Lord has done for you, and how He has had compassion on you."</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“Go to your neighbours one by one, and come close to them till their hearts are warmed by your unselfish interest and love.” ibid, p. 116</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“Wherever a church is established, all the members should engage actively in missionary work. They should visit every family in the neighbourhood.  </a:t>
            </a:r>
            <a:r>
              <a:rPr lang="en-GB" dirty="0" smtClean="0">
                <a:solidFill>
                  <a:srgbClr val="000000"/>
                </a:solidFill>
                <a:latin typeface="Tw Cen MT Condensed Extra Bold"/>
              </a:rPr>
              <a:t>ibid p. 12.</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“If they refuse to work on behalf of their unconverted neighbours, they will be called to account for their unaccomplished duties. </a:t>
            </a:r>
            <a:r>
              <a:rPr lang="en-US" i="1" dirty="0" smtClean="0">
                <a:solidFill>
                  <a:srgbClr val="000000"/>
                </a:solidFill>
                <a:latin typeface="Tw Cen MT Condensed Extra Bold"/>
              </a:rPr>
              <a:t>Thoughts from the Mount of Blessing</a:t>
            </a:r>
            <a:r>
              <a:rPr lang="en-US" dirty="0" smtClean="0">
                <a:solidFill>
                  <a:srgbClr val="000000"/>
                </a:solidFill>
                <a:latin typeface="Tw Cen MT Condensed Extra Bold"/>
              </a:rPr>
              <a:t> p 94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z="2800" smtClean="0">
                <a:solidFill>
                  <a:srgbClr val="000000"/>
                </a:solidFill>
              </a:rPr>
              <a:t>We visit to meet and work with persons who are attracted by the diverse evangelistic activities of the church</a:t>
            </a:r>
          </a:p>
        </p:txBody>
      </p:sp>
      <p:sp>
        <p:nvSpPr>
          <p:cNvPr id="3" name="Tex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GB" dirty="0" smtClean="0">
                <a:solidFill>
                  <a:srgbClr val="000000"/>
                </a:solidFill>
                <a:latin typeface="Tw Cen MT Condensed Extra Bold"/>
              </a:rPr>
              <a:t>Small groups</a:t>
            </a:r>
          </a:p>
          <a:p>
            <a:pPr eaLnBrk="1" fontAlgn="auto" hangingPunct="1">
              <a:spcAft>
                <a:spcPts val="0"/>
              </a:spcAft>
              <a:buFont typeface="Arial" pitchFamily="34" charset="0"/>
              <a:buChar char="•"/>
              <a:defRPr/>
            </a:pPr>
            <a:r>
              <a:rPr lang="en-GB" dirty="0" smtClean="0">
                <a:solidFill>
                  <a:srgbClr val="000000"/>
                </a:solidFill>
                <a:latin typeface="Tw Cen MT Condensed Extra Bold"/>
              </a:rPr>
              <a:t>Sabbath School</a:t>
            </a:r>
          </a:p>
          <a:p>
            <a:pPr eaLnBrk="1" fontAlgn="auto" hangingPunct="1">
              <a:spcAft>
                <a:spcPts val="0"/>
              </a:spcAft>
              <a:buFont typeface="Arial" pitchFamily="34" charset="0"/>
              <a:buChar char="•"/>
              <a:defRPr/>
            </a:pPr>
            <a:r>
              <a:rPr lang="en-GB" dirty="0" smtClean="0">
                <a:solidFill>
                  <a:srgbClr val="000000"/>
                </a:solidFill>
                <a:latin typeface="Tw Cen MT Condensed Extra Bold"/>
              </a:rPr>
              <a:t>Bible Classes</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Radio and TV </a:t>
            </a:r>
            <a:r>
              <a:rPr lang="en-US" dirty="0" err="1" smtClean="0">
                <a:solidFill>
                  <a:srgbClr val="000000"/>
                </a:solidFill>
                <a:latin typeface="Tw Cen MT Condensed Extra Bold"/>
              </a:rPr>
              <a:t>programmes</a:t>
            </a:r>
            <a:r>
              <a:rPr lang="en-US" dirty="0" smtClean="0">
                <a:solidFill>
                  <a:srgbClr val="000000"/>
                </a:solidFill>
                <a:latin typeface="Tw Cen MT Condensed Extra Bold"/>
              </a:rPr>
              <a:t> aired by the church</a:t>
            </a:r>
          </a:p>
          <a:p>
            <a:pPr eaLnBrk="1" fontAlgn="auto" hangingPunct="1">
              <a:spcAft>
                <a:spcPts val="0"/>
              </a:spcAft>
              <a:buFont typeface="Arial" pitchFamily="34" charset="0"/>
              <a:buChar char="•"/>
              <a:defRPr/>
            </a:pPr>
            <a:r>
              <a:rPr lang="en-GB" dirty="0" smtClean="0">
                <a:solidFill>
                  <a:srgbClr val="000000"/>
                </a:solidFill>
                <a:latin typeface="Tw Cen MT Condensed Extra Bold"/>
              </a:rPr>
              <a:t>Evangelistic campaigns</a:t>
            </a:r>
          </a:p>
          <a:p>
            <a:pPr eaLnBrk="1" fontAlgn="auto" hangingPunct="1">
              <a:spcAft>
                <a:spcPts val="0"/>
              </a:spcAft>
              <a:buFont typeface="Arial" pitchFamily="34" charset="0"/>
              <a:buChar char="•"/>
              <a:defRPr/>
            </a:pPr>
            <a:r>
              <a:rPr lang="en-GB" dirty="0" smtClean="0">
                <a:solidFill>
                  <a:srgbClr val="000000"/>
                </a:solidFill>
                <a:latin typeface="Tw Cen MT Condensed Extra Bold"/>
              </a:rPr>
              <a:t>Ingathering contacts</a:t>
            </a:r>
          </a:p>
          <a:p>
            <a:pPr eaLnBrk="1" fontAlgn="auto" hangingPunct="1">
              <a:spcAft>
                <a:spcPts val="0"/>
              </a:spcAft>
              <a:buFont typeface="Arial" pitchFamily="34" charset="0"/>
              <a:buChar char="•"/>
              <a:defRPr/>
            </a:pPr>
            <a:r>
              <a:rPr lang="en-GB" dirty="0" smtClean="0">
                <a:solidFill>
                  <a:srgbClr val="000000"/>
                </a:solidFill>
                <a:latin typeface="Tw Cen MT Condensed Extra Bold"/>
              </a:rPr>
              <a:t>Bible correspondence school contacts</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Non members and relatives of those who attend our schools</a:t>
            </a:r>
          </a:p>
          <a:p>
            <a:pPr eaLnBrk="1" fontAlgn="auto" hangingPunct="1">
              <a:spcAft>
                <a:spcPts val="0"/>
              </a:spcAft>
              <a:buFont typeface="Arial" pitchFamily="34" charset="0"/>
              <a:buChar char="•"/>
              <a:defRPr/>
            </a:pPr>
            <a:r>
              <a:rPr lang="en-GB" dirty="0" smtClean="0">
                <a:solidFill>
                  <a:srgbClr val="000000"/>
                </a:solidFill>
                <a:latin typeface="Tw Cen MT Condensed Extra Bold"/>
              </a:rPr>
              <a:t>Colporteur work contacts</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Persons who indicate their interest in receiving Bible study, through surveys conducted by the church</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The Interest Coordinator and Personal Ministries Leader should have a list of all the names and addresses of these persons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ctrTitle"/>
          </p:nvPr>
        </p:nvSpPr>
        <p:spPr/>
        <p:txBody>
          <a:bodyPr/>
          <a:lstStyle/>
          <a:p>
            <a:pPr eaLnBrk="1" hangingPunct="1"/>
            <a:r>
              <a:rPr lang="en-US" sz="5400" smtClean="0">
                <a:solidFill>
                  <a:srgbClr val="000000"/>
                </a:solidFill>
              </a:rPr>
              <a:t>How to Prepare for the Visit</a:t>
            </a:r>
            <a:endParaRPr lang="en-US" sz="5400" smtClean="0"/>
          </a:p>
        </p:txBody>
      </p:sp>
      <p:sp>
        <p:nvSpPr>
          <p:cNvPr id="5" name="Subtitle 4"/>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solidFill>
                  <a:srgbClr val="000000"/>
                </a:solidFill>
              </a:rPr>
              <a:t>How to Prepare for the Visit</a:t>
            </a:r>
          </a:p>
        </p:txBody>
      </p:sp>
      <p:sp>
        <p:nvSpPr>
          <p:cNvPr id="3" name="Tex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smtClean="0">
                <a:solidFill>
                  <a:srgbClr val="000000"/>
                </a:solidFill>
                <a:latin typeface="Tw Cen MT Condensed Extra Bold"/>
              </a:rPr>
              <a:t>Organize the members into groups of two</a:t>
            </a:r>
          </a:p>
          <a:p>
            <a:pPr eaLnBrk="1" fontAlgn="auto" hangingPunct="1">
              <a:spcAft>
                <a:spcPts val="0"/>
              </a:spcAft>
              <a:buFont typeface="Arial" pitchFamily="34" charset="0"/>
              <a:buChar char="•"/>
              <a:defRPr/>
            </a:pPr>
            <a:r>
              <a:rPr lang="en-US" smtClean="0">
                <a:solidFill>
                  <a:srgbClr val="000000"/>
                </a:solidFill>
                <a:latin typeface="Tw Cen MT Condensed Extra Bold"/>
              </a:rPr>
              <a:t>The Bible plan of visiting two by two is very effective</a:t>
            </a:r>
          </a:p>
          <a:p>
            <a:pPr eaLnBrk="1" fontAlgn="auto" hangingPunct="1">
              <a:spcAft>
                <a:spcPts val="0"/>
              </a:spcAft>
              <a:buFont typeface="Arial" pitchFamily="34" charset="0"/>
              <a:buChar char="•"/>
              <a:defRPr/>
            </a:pPr>
            <a:r>
              <a:rPr lang="en-US" smtClean="0">
                <a:solidFill>
                  <a:srgbClr val="000000"/>
                </a:solidFill>
                <a:latin typeface="Tw Cen MT Condensed Extra Bold"/>
              </a:rPr>
              <a:t>Husband and wife make a good team for visitation</a:t>
            </a:r>
          </a:p>
          <a:p>
            <a:pPr eaLnBrk="1" fontAlgn="auto" hangingPunct="1">
              <a:spcAft>
                <a:spcPts val="0"/>
              </a:spcAft>
              <a:buFont typeface="Arial" pitchFamily="34" charset="0"/>
              <a:buChar char="•"/>
              <a:defRPr/>
            </a:pPr>
            <a:r>
              <a:rPr lang="en-US" smtClean="0">
                <a:solidFill>
                  <a:srgbClr val="000000"/>
                </a:solidFill>
                <a:latin typeface="Tw Cen MT Condensed Extra Bold"/>
              </a:rPr>
              <a:t>Where possible, place an experienced person with a less experienced person</a:t>
            </a:r>
          </a:p>
          <a:p>
            <a:pPr eaLnBrk="1" fontAlgn="auto" hangingPunct="1">
              <a:spcAft>
                <a:spcPts val="0"/>
              </a:spcAft>
              <a:buFont typeface="Arial" pitchFamily="34" charset="0"/>
              <a:buChar char="•"/>
              <a:defRPr/>
            </a:pPr>
            <a:r>
              <a:rPr lang="en-US" smtClean="0">
                <a:solidFill>
                  <a:srgbClr val="000000"/>
                </a:solidFill>
                <a:latin typeface="Tw Cen MT Condensed Extra Bold"/>
              </a:rPr>
              <a:t>Prepare a list of the persons to be visited</a:t>
            </a:r>
          </a:p>
          <a:p>
            <a:pPr eaLnBrk="1" fontAlgn="auto" hangingPunct="1">
              <a:spcAft>
                <a:spcPts val="0"/>
              </a:spcAft>
              <a:buFont typeface="Arial" pitchFamily="34" charset="0"/>
              <a:buChar char="•"/>
              <a:defRPr/>
            </a:pPr>
            <a:r>
              <a:rPr lang="en-US" smtClean="0">
                <a:solidFill>
                  <a:srgbClr val="000000"/>
                </a:solidFill>
                <a:latin typeface="Tw Cen MT Condensed Extra Bold"/>
              </a:rPr>
              <a:t>Meet and have intercessory prayers for those to be visited </a:t>
            </a:r>
          </a:p>
          <a:p>
            <a:pPr eaLnBrk="1" fontAlgn="auto" hangingPunct="1">
              <a:spcAft>
                <a:spcPts val="0"/>
              </a:spcAft>
              <a:buFont typeface="Arial" pitchFamily="34" charset="0"/>
              <a:buChar char="•"/>
              <a:defRPr/>
            </a:pPr>
            <a:r>
              <a:rPr lang="en-US" smtClean="0">
                <a:solidFill>
                  <a:srgbClr val="000000"/>
                </a:solidFill>
                <a:latin typeface="Tw Cen MT Condensed Extra Bold"/>
              </a:rPr>
              <a:t>Select and mark some Bible passages to be shared with those to be visited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ctrTitle"/>
          </p:nvPr>
        </p:nvSpPr>
        <p:spPr>
          <a:xfrm>
            <a:off x="381000" y="-76200"/>
            <a:ext cx="8305800" cy="1470025"/>
          </a:xfrm>
        </p:spPr>
        <p:txBody>
          <a:bodyPr/>
          <a:lstStyle/>
          <a:p>
            <a:pPr eaLnBrk="1" hangingPunct="1"/>
            <a:r>
              <a:rPr lang="en-US" sz="4800" smtClean="0">
                <a:solidFill>
                  <a:srgbClr val="000000"/>
                </a:solidFill>
              </a:rPr>
              <a:t>How to act when Visiting Interested Persons</a:t>
            </a:r>
            <a:endParaRPr lang="en-US" sz="4800" smtClean="0"/>
          </a:p>
        </p:txBody>
      </p:sp>
      <p:sp>
        <p:nvSpPr>
          <p:cNvPr id="5" name="Subtitle 4"/>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solidFill>
                  <a:srgbClr val="000000"/>
                </a:solidFill>
                <a:latin typeface="Tw Cen MT Condensed Extra Bold"/>
              </a:rPr>
              <a:t>How to act when Visiting Interested Persons</a:t>
            </a:r>
          </a:p>
        </p:txBody>
      </p:sp>
      <p:sp>
        <p:nvSpPr>
          <p:cNvPr id="22531" name="Text Placeholder 2"/>
          <p:cNvSpPr>
            <a:spLocks noGrp="1"/>
          </p:cNvSpPr>
          <p:nvPr>
            <p:ph idx="1"/>
          </p:nvPr>
        </p:nvSpPr>
        <p:spPr/>
        <p:txBody>
          <a:bodyPr/>
          <a:lstStyle/>
          <a:p>
            <a:pPr eaLnBrk="1" hangingPunct="1"/>
            <a:r>
              <a:rPr lang="en-US" smtClean="0">
                <a:solidFill>
                  <a:srgbClr val="000000"/>
                </a:solidFill>
              </a:rPr>
              <a:t>Have a good appearance and maintain a happy face</a:t>
            </a:r>
          </a:p>
          <a:p>
            <a:pPr eaLnBrk="1" hangingPunct="1"/>
            <a:r>
              <a:rPr lang="en-US" smtClean="0">
                <a:solidFill>
                  <a:srgbClr val="000000"/>
                </a:solidFill>
              </a:rPr>
              <a:t>Show interest  for all members of the family</a:t>
            </a:r>
          </a:p>
          <a:p>
            <a:pPr eaLnBrk="1" hangingPunct="1"/>
            <a:r>
              <a:rPr lang="en-US" smtClean="0">
                <a:solidFill>
                  <a:srgbClr val="000000"/>
                </a:solidFill>
              </a:rPr>
              <a:t>Manifest sympathy, attention, kindness and love to the family members</a:t>
            </a:r>
          </a:p>
          <a:p>
            <a:pPr eaLnBrk="1" hangingPunct="1"/>
            <a:r>
              <a:rPr lang="en-US" smtClean="0">
                <a:solidFill>
                  <a:srgbClr val="000000"/>
                </a:solidFill>
              </a:rPr>
              <a:t>Remember that before you can win  persons to Christ, you must first gain their friendship and trust</a:t>
            </a:r>
          </a:p>
          <a:p>
            <a:pPr eaLnBrk="1" hangingPunct="1"/>
            <a:r>
              <a:rPr lang="en-GB" smtClean="0">
                <a:solidFill>
                  <a:srgbClr val="000000"/>
                </a:solidFill>
              </a:rPr>
              <a:t>Manifest enthusiasm and conviction</a:t>
            </a:r>
          </a:p>
          <a:p>
            <a:pPr eaLnBrk="1" hangingPunct="1"/>
            <a:r>
              <a:rPr lang="en-US" smtClean="0">
                <a:solidFill>
                  <a:srgbClr val="000000"/>
                </a:solidFill>
              </a:rPr>
              <a:t>Do not criticize other denominations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solidFill>
                  <a:srgbClr val="000000"/>
                </a:solidFill>
                <a:latin typeface="Tw Cen MT Condensed Extra Bold"/>
              </a:rPr>
              <a:t>How to act when Visiting Interested Persons</a:t>
            </a:r>
          </a:p>
        </p:txBody>
      </p:sp>
      <p:sp>
        <p:nvSpPr>
          <p:cNvPr id="23555" name="Text Placeholder 2"/>
          <p:cNvSpPr>
            <a:spLocks noGrp="1"/>
          </p:cNvSpPr>
          <p:nvPr>
            <p:ph idx="1"/>
          </p:nvPr>
        </p:nvSpPr>
        <p:spPr/>
        <p:txBody>
          <a:bodyPr/>
          <a:lstStyle/>
          <a:p>
            <a:pPr eaLnBrk="1" hangingPunct="1"/>
            <a:r>
              <a:rPr lang="en-US" smtClean="0">
                <a:solidFill>
                  <a:srgbClr val="000000"/>
                </a:solidFill>
              </a:rPr>
              <a:t>Do not enter into an argument or dispute with those you are visiting</a:t>
            </a:r>
          </a:p>
          <a:p>
            <a:pPr eaLnBrk="1" hangingPunct="1"/>
            <a:r>
              <a:rPr lang="en-GB" smtClean="0">
                <a:solidFill>
                  <a:srgbClr val="000000"/>
                </a:solidFill>
              </a:rPr>
              <a:t>Do not be insistent</a:t>
            </a:r>
          </a:p>
          <a:p>
            <a:pPr eaLnBrk="1" hangingPunct="1"/>
            <a:r>
              <a:rPr lang="en-US" smtClean="0">
                <a:solidFill>
                  <a:srgbClr val="000000"/>
                </a:solidFill>
              </a:rPr>
              <a:t>Do not ask indiscreet questions</a:t>
            </a:r>
          </a:p>
          <a:p>
            <a:pPr eaLnBrk="1" hangingPunct="1"/>
            <a:r>
              <a:rPr lang="en-US" smtClean="0">
                <a:solidFill>
                  <a:srgbClr val="000000"/>
                </a:solidFill>
              </a:rPr>
              <a:t>Do not talk too much</a:t>
            </a:r>
          </a:p>
          <a:p>
            <a:pPr eaLnBrk="1" hangingPunct="1"/>
            <a:r>
              <a:rPr lang="en-US" smtClean="0">
                <a:solidFill>
                  <a:srgbClr val="000000"/>
                </a:solidFill>
              </a:rPr>
              <a:t>Do not visit persons of the opposite sex alone</a:t>
            </a:r>
          </a:p>
          <a:p>
            <a:pPr eaLnBrk="1" hangingPunct="1"/>
            <a:r>
              <a:rPr lang="en-US" smtClean="0">
                <a:solidFill>
                  <a:srgbClr val="000000"/>
                </a:solidFill>
              </a:rPr>
              <a:t>Visit at suitably, mutually, agreed time and be punctual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solidFill>
                  <a:srgbClr val="000000"/>
                </a:solidFill>
                <a:latin typeface="Tw Cen MT Condensed Extra Bold"/>
              </a:rPr>
              <a:t>VISITATION: </a:t>
            </a:r>
            <a:br>
              <a:rPr lang="en-US" dirty="0" smtClean="0">
                <a:solidFill>
                  <a:srgbClr val="000000"/>
                </a:solidFill>
                <a:latin typeface="Tw Cen MT Condensed Extra Bold"/>
              </a:rPr>
            </a:br>
            <a:r>
              <a:rPr lang="en-US" dirty="0" smtClean="0">
                <a:solidFill>
                  <a:srgbClr val="000000"/>
                </a:solidFill>
                <a:latin typeface="Tw Cen MT Condensed Extra Bold"/>
              </a:rPr>
              <a:t>The Heart and Art of the Matter</a:t>
            </a:r>
          </a:p>
        </p:txBody>
      </p:sp>
      <p:sp>
        <p:nvSpPr>
          <p:cNvPr id="4" name="Content Placeholder 3"/>
          <p:cNvSpPr>
            <a:spLocks noGrp="1"/>
          </p:cNvSpPr>
          <p:nvPr>
            <p:ph idx="1"/>
          </p:nvPr>
        </p:nvSpPr>
        <p:spPr>
          <a:xfrm>
            <a:off x="152400" y="1600200"/>
            <a:ext cx="8839200" cy="5029200"/>
          </a:xfrm>
        </p:spPr>
        <p:txBody>
          <a:bodyPr rtlCol="0">
            <a:normAutofit fontScale="92500" lnSpcReduction="20000"/>
          </a:bodyPr>
          <a:lstStyle/>
          <a:p>
            <a:pPr eaLnBrk="1" fontAlgn="auto" hangingPunct="1">
              <a:spcAft>
                <a:spcPts val="0"/>
              </a:spcAft>
              <a:buFont typeface="Arial" pitchFamily="34" charset="0"/>
              <a:buChar char="•"/>
              <a:defRPr/>
            </a:pPr>
            <a:r>
              <a:rPr lang="en-US" dirty="0" smtClean="0">
                <a:solidFill>
                  <a:srgbClr val="000000"/>
                </a:solidFill>
                <a:latin typeface="Tw Cen MT Condensed Extra Bold"/>
              </a:rPr>
              <a:t>Visitation is a very vital part of successful evangelism. It is well nigh impossible, except under special divine intervention, to win those with whom we do not have a relationship. </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In addition, there are families who will never hear the good news of the gospel and understand what it means to serve God faithfully, unless you as Christ’s representative enter their homes and open to them the love of God. </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If we are to fulfill the Great Commission, “It should be accomplished mainly through persevering efforts visiting people in their homes.” (</a:t>
            </a:r>
            <a:r>
              <a:rPr lang="en-US" i="1" dirty="0" smtClean="0">
                <a:solidFill>
                  <a:srgbClr val="000000"/>
                </a:solidFill>
                <a:latin typeface="Tw Cen MT Condensed Extra Bold"/>
              </a:rPr>
              <a:t>Thoughts from the Mount of Blessing</a:t>
            </a:r>
            <a:r>
              <a:rPr lang="en-US" dirty="0" smtClean="0">
                <a:solidFill>
                  <a:srgbClr val="000000"/>
                </a:solidFill>
                <a:latin typeface="Tw Cen MT Condensed Extra Bold"/>
              </a:rPr>
              <a:t>, p102) </a:t>
            </a:r>
          </a:p>
          <a:p>
            <a:pPr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mtClean="0">
                <a:solidFill>
                  <a:srgbClr val="000000"/>
                </a:solidFill>
              </a:rPr>
              <a:t>What to do during the Visit</a:t>
            </a:r>
          </a:p>
        </p:txBody>
      </p:sp>
      <p:sp>
        <p:nvSpPr>
          <p:cNvPr id="3" name="Tex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US" dirty="0" smtClean="0">
                <a:solidFill>
                  <a:srgbClr val="000000"/>
                </a:solidFill>
                <a:latin typeface="Tw Cen MT Condensed Extra Bold"/>
              </a:rPr>
              <a:t>When you arrive, greet everyone</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“Much depend on the manner in which you deal with those you visit. When greeting somebody, you can shake his hand in a way that you will his trust, or in such a cold way that will make him think that he is not important to you.”  ibid p. 94</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Introduce the person who accompanies you</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Talk in a friendly way in order to create a </a:t>
            </a:r>
            <a:r>
              <a:rPr lang="en-US" dirty="0" err="1" smtClean="0">
                <a:solidFill>
                  <a:srgbClr val="000000"/>
                </a:solidFill>
                <a:latin typeface="Tw Cen MT Condensed Extra Bold"/>
              </a:rPr>
              <a:t>favourable</a:t>
            </a:r>
            <a:r>
              <a:rPr lang="en-US" dirty="0" smtClean="0">
                <a:solidFill>
                  <a:srgbClr val="000000"/>
                </a:solidFill>
                <a:latin typeface="Tw Cen MT Condensed Extra Bold"/>
              </a:rPr>
              <a:t> environment</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Do not monopolize the conversation, but listen to others with attention and patience</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Always look at the person with whom you are speaking</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Demonstrate sincere interest in those you are visiting</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Try to find out the occupation of the head of the family and the denomination to which he belongs</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Try to know the names of all the family members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smtClean="0">
                <a:solidFill>
                  <a:srgbClr val="000000"/>
                </a:solidFill>
              </a:rPr>
              <a:t>What to do during the Visit</a:t>
            </a:r>
          </a:p>
        </p:txBody>
      </p:sp>
      <p:sp>
        <p:nvSpPr>
          <p:cNvPr id="3" name="Tex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solidFill>
                  <a:srgbClr val="000000"/>
                </a:solidFill>
                <a:latin typeface="Tw Cen MT Condensed Extra Bold"/>
              </a:rPr>
              <a:t>Share your personal testimony and some Bible promises. These will open their hearts</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Pray with and for the family</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Invite the family to participate in the Bible study, by finding Scripture passages and asking relevant questions</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Pray to close the study, and ask God to give everyone the strength to live by what they have just learnt</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Set the date for the next meeting</a:t>
            </a:r>
          </a:p>
          <a:p>
            <a:pPr eaLnBrk="1" fontAlgn="auto" hangingPunct="1">
              <a:spcAft>
                <a:spcPts val="0"/>
              </a:spcAft>
              <a:buFont typeface="Arial" pitchFamily="34" charset="0"/>
              <a:buChar char="•"/>
              <a:defRPr/>
            </a:pPr>
            <a:r>
              <a:rPr lang="en-GB" dirty="0" smtClean="0">
                <a:solidFill>
                  <a:srgbClr val="000000"/>
                </a:solidFill>
                <a:latin typeface="Tw Cen MT Condensed Extra Bold"/>
              </a:rPr>
              <a:t>Say goodbye to everyone</a:t>
            </a:r>
          </a:p>
          <a:p>
            <a:pPr eaLnBrk="1" fontAlgn="auto" hangingPunct="1">
              <a:spcAft>
                <a:spcPts val="0"/>
              </a:spcAft>
              <a:buFont typeface="Arial" pitchFamily="34" charset="0"/>
              <a:buChar char="•"/>
              <a:defRPr/>
            </a:pPr>
            <a:r>
              <a:rPr lang="en-GB" dirty="0" smtClean="0">
                <a:solidFill>
                  <a:srgbClr val="000000"/>
                </a:solidFill>
                <a:latin typeface="Tw Cen MT Condensed Extra Bold"/>
              </a:rPr>
              <a:t>Leave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mtClean="0">
                <a:solidFill>
                  <a:srgbClr val="000000"/>
                </a:solidFill>
              </a:rPr>
              <a:t>What to do in Difficult Situations</a:t>
            </a:r>
          </a:p>
        </p:txBody>
      </p:sp>
      <p:sp>
        <p:nvSpPr>
          <p:cNvPr id="26627" name="Text Placeholder 2"/>
          <p:cNvSpPr>
            <a:spLocks noGrp="1"/>
          </p:cNvSpPr>
          <p:nvPr>
            <p:ph idx="1"/>
          </p:nvPr>
        </p:nvSpPr>
        <p:spPr/>
        <p:txBody>
          <a:bodyPr/>
          <a:lstStyle/>
          <a:p>
            <a:pPr eaLnBrk="1" hangingPunct="1"/>
            <a:r>
              <a:rPr lang="en-US" smtClean="0">
                <a:solidFill>
                  <a:srgbClr val="000000"/>
                </a:solidFill>
              </a:rPr>
              <a:t>Some persons will be receptive to the gospel, while others will not. If persons react in an unfavourable way, always be cordial and maintain a Christian attitude</a:t>
            </a:r>
          </a:p>
          <a:p>
            <a:pPr eaLnBrk="1" hangingPunct="1"/>
            <a:r>
              <a:rPr lang="en-US" smtClean="0">
                <a:solidFill>
                  <a:srgbClr val="000000"/>
                </a:solidFill>
              </a:rPr>
              <a:t>Where possible, always finish the visit with prayer, thus ending in a friendly way. This should always be the case when visiting the sick, the newly baptized, backsliders, and inactive members. back to Jesus and the church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solidFill>
                  <a:srgbClr val="000000"/>
                </a:solidFill>
              </a:rPr>
              <a:t>What to do in Difficult Situations</a:t>
            </a:r>
          </a:p>
        </p:txBody>
      </p:sp>
      <p:sp>
        <p:nvSpPr>
          <p:cNvPr id="27651" name="Text Placeholder 2"/>
          <p:cNvSpPr>
            <a:spLocks noGrp="1"/>
          </p:cNvSpPr>
          <p:nvPr>
            <p:ph idx="1"/>
          </p:nvPr>
        </p:nvSpPr>
        <p:spPr/>
        <p:txBody>
          <a:bodyPr/>
          <a:lstStyle/>
          <a:p>
            <a:pPr eaLnBrk="1" hangingPunct="1"/>
            <a:r>
              <a:rPr lang="en-US" smtClean="0">
                <a:solidFill>
                  <a:srgbClr val="000000"/>
                </a:solidFill>
              </a:rPr>
              <a:t>Pray, console and encourage those who are sick</a:t>
            </a:r>
          </a:p>
          <a:p>
            <a:pPr eaLnBrk="1" hangingPunct="1"/>
            <a:r>
              <a:rPr lang="en-US" smtClean="0">
                <a:solidFill>
                  <a:srgbClr val="000000"/>
                </a:solidFill>
              </a:rPr>
              <a:t>Integrate the newly baptized into the church community and help them to make friends with other church members</a:t>
            </a:r>
          </a:p>
          <a:p>
            <a:pPr eaLnBrk="1" hangingPunct="1"/>
            <a:r>
              <a:rPr lang="en-US" smtClean="0">
                <a:solidFill>
                  <a:srgbClr val="000000"/>
                </a:solidFill>
              </a:rPr>
              <a:t>Demonstrate love and attention for backsliders and help them to heal their emotional wounds by listening to them and encouraging them to come back to Jesus and the church</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p:nvPr>
        </p:nvSpPr>
        <p:spPr/>
        <p:txBody>
          <a:bodyPr/>
          <a:lstStyle/>
          <a:p>
            <a:pPr eaLnBrk="1" hangingPunct="1"/>
            <a:r>
              <a:rPr lang="en-US" smtClean="0">
                <a:solidFill>
                  <a:srgbClr val="000000"/>
                </a:solidFill>
              </a:rPr>
              <a:t>What to do in Difficult Situations</a:t>
            </a:r>
            <a:endParaRPr lang="en-US" smtClean="0"/>
          </a:p>
        </p:txBody>
      </p:sp>
      <p:sp>
        <p:nvSpPr>
          <p:cNvPr id="3" name="Text Placeholder 2"/>
          <p:cNvSpPr>
            <a:spLocks noGrp="1"/>
          </p:cNvSpPr>
          <p:nvPr>
            <p:ph idx="1"/>
          </p:nvPr>
        </p:nvSpPr>
        <p:spPr>
          <a:xfrm>
            <a:off x="0" y="1447800"/>
            <a:ext cx="9144000" cy="5410200"/>
          </a:xfrm>
        </p:spPr>
        <p:txBody>
          <a:bodyPr rtlCol="0">
            <a:normAutofit fontScale="92500" lnSpcReduction="20000"/>
          </a:bodyPr>
          <a:lstStyle/>
          <a:p>
            <a:pPr eaLnBrk="1" fontAlgn="auto" hangingPunct="1">
              <a:spcAft>
                <a:spcPts val="0"/>
              </a:spcAft>
              <a:buFont typeface="Arial" pitchFamily="34" charset="0"/>
              <a:buChar char="•"/>
              <a:defRPr/>
            </a:pPr>
            <a:r>
              <a:rPr lang="en-US" dirty="0" smtClean="0">
                <a:solidFill>
                  <a:srgbClr val="000000"/>
                </a:solidFill>
                <a:latin typeface="Tw Cen MT Condensed Extra Bold"/>
              </a:rPr>
              <a:t>Remember, while working to win others and thus contributing to the growth and spiritual nourishment of the church, be sure to feed your own soul through regular Bible study and prayer. Acts 3:6 “Then Peter said, Silver and gold have I none; but such as I have give I thee: In the name of Jesus Christ of Nazareth rise up and walk.” This verse outlines an important principle: we can only give what we have. One writer correctly states, “The power for holy service is intercourse with God.”</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Remember also, “Angels of God will attend you to the dwellings of those you visit.” Christian Service, p. 118</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“By visiting the people, talking, praying, sympathizing with them, you will win their hearts.” ibid, p. 118.</a:t>
            </a:r>
          </a:p>
          <a:p>
            <a:pPr eaLnBrk="1" fontAlgn="auto" hangingPunct="1">
              <a:spcAft>
                <a:spcPts val="0"/>
              </a:spcAft>
              <a:buFont typeface="Arial" pitchFamily="34" charset="0"/>
              <a:buChar char="•"/>
              <a:defRPr/>
            </a:pPr>
            <a:endParaRPr lang="en-GB" dirty="0" smtClean="0">
              <a:solidFill>
                <a:srgbClr val="000000"/>
              </a:solidFill>
              <a:latin typeface="Tw Cen MT Condensed Extra Bo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Placeholder 2"/>
          <p:cNvSpPr>
            <a:spLocks noGrp="1"/>
          </p:cNvSpPr>
          <p:nvPr>
            <p:ph type="body" idx="1"/>
          </p:nvPr>
        </p:nvSpPr>
        <p:spPr>
          <a:xfrm>
            <a:off x="914400" y="4519613"/>
            <a:ext cx="7772400" cy="1500187"/>
          </a:xfrm>
        </p:spPr>
        <p:txBody>
          <a:bodyPr/>
          <a:lstStyle/>
          <a:p>
            <a:pPr algn="ctr" eaLnBrk="1" hangingPunct="1"/>
            <a:r>
              <a:rPr lang="en-US" sz="3200" smtClean="0">
                <a:solidFill>
                  <a:srgbClr val="000000"/>
                </a:solidFill>
              </a:rPr>
              <a:t>Adopted from Original document VISITATION by Inter American </a:t>
            </a:r>
            <a:r>
              <a:rPr lang="en-GB" sz="3200" smtClean="0">
                <a:solidFill>
                  <a:srgbClr val="000000"/>
                </a:solidFill>
              </a:rPr>
              <a:t>Division, 2002</a:t>
            </a:r>
          </a:p>
        </p:txBody>
      </p:sp>
      <p:pic>
        <p:nvPicPr>
          <p:cNvPr id="29699" name="Picture 21" descr="DSC_6932.JPG"/>
          <p:cNvPicPr>
            <a:picLocks noChangeArrowheads="1"/>
          </p:cNvPicPr>
          <p:nvPr/>
        </p:nvPicPr>
        <p:blipFill>
          <a:blip r:embed="rId2"/>
          <a:srcRect/>
          <a:stretch>
            <a:fillRect/>
          </a:stretch>
        </p:blipFill>
        <p:spPr bwMode="auto">
          <a:xfrm>
            <a:off x="1447800" y="381000"/>
            <a:ext cx="6477000" cy="4724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p:txBody>
          <a:bodyPr/>
          <a:lstStyle/>
          <a:p>
            <a:pPr eaLnBrk="1" hangingPunct="1"/>
            <a:r>
              <a:rPr lang="en-US" sz="4400" smtClean="0"/>
              <a:t>VISITATION: </a:t>
            </a:r>
            <a:br>
              <a:rPr lang="en-US" sz="4400" smtClean="0"/>
            </a:br>
            <a:r>
              <a:rPr lang="en-US" sz="4400" smtClean="0"/>
              <a:t>The Heart and Art of the Matter</a:t>
            </a:r>
          </a:p>
        </p:txBody>
      </p:sp>
      <p:sp>
        <p:nvSpPr>
          <p:cNvPr id="7171" name="Text Placeholder 2"/>
          <p:cNvSpPr>
            <a:spLocks noGrp="1"/>
          </p:cNvSpPr>
          <p:nvPr>
            <p:ph idx="1"/>
          </p:nvPr>
        </p:nvSpPr>
        <p:spPr>
          <a:xfrm>
            <a:off x="228600" y="1600200"/>
            <a:ext cx="8763000" cy="4525963"/>
          </a:xfrm>
        </p:spPr>
        <p:txBody>
          <a:bodyPr/>
          <a:lstStyle/>
          <a:p>
            <a:pPr eaLnBrk="1" hangingPunct="1"/>
            <a:r>
              <a:rPr lang="en-GB" sz="3600" smtClean="0">
                <a:solidFill>
                  <a:srgbClr val="FF0000"/>
                </a:solidFill>
              </a:rPr>
              <a:t>Ellen White writes:</a:t>
            </a:r>
          </a:p>
          <a:p>
            <a:pPr eaLnBrk="1" hangingPunct="1"/>
            <a:r>
              <a:rPr lang="en-US" sz="3600" smtClean="0">
                <a:solidFill>
                  <a:srgbClr val="000000"/>
                </a:solidFill>
              </a:rPr>
              <a:t>We should not wait until people come to us; we should seek them where they are. (ibid 82)</a:t>
            </a:r>
          </a:p>
          <a:p>
            <a:pPr eaLnBrk="1" hangingPunct="1"/>
            <a:r>
              <a:rPr lang="en-US" sz="3600" smtClean="0">
                <a:solidFill>
                  <a:srgbClr val="000000"/>
                </a:solidFill>
              </a:rPr>
              <a:t>Many are waiting to be personally addressed, </a:t>
            </a:r>
            <a:r>
              <a:rPr lang="en-US" sz="3600" i="1" smtClean="0">
                <a:solidFill>
                  <a:srgbClr val="000000"/>
                </a:solidFill>
              </a:rPr>
              <a:t>Desire of Ages</a:t>
            </a:r>
            <a:r>
              <a:rPr lang="en-US" sz="3600" smtClean="0">
                <a:solidFill>
                  <a:srgbClr val="000000"/>
                </a:solidFill>
              </a:rPr>
              <a:t>, 141.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solidFill>
                  <a:srgbClr val="000000"/>
                </a:solidFill>
              </a:rPr>
              <a:t>Bible examples</a:t>
            </a:r>
          </a:p>
        </p:txBody>
      </p:sp>
      <p:sp>
        <p:nvSpPr>
          <p:cNvPr id="8195" name="Text Placeholder 2"/>
          <p:cNvSpPr>
            <a:spLocks noGrp="1"/>
          </p:cNvSpPr>
          <p:nvPr>
            <p:ph idx="1"/>
          </p:nvPr>
        </p:nvSpPr>
        <p:spPr/>
        <p:txBody>
          <a:bodyPr/>
          <a:lstStyle/>
          <a:p>
            <a:pPr algn="ctr" eaLnBrk="1" hangingPunct="1">
              <a:buFont typeface="Arial" charset="0"/>
              <a:buNone/>
            </a:pPr>
            <a:r>
              <a:rPr lang="en-GB" sz="4800" smtClean="0">
                <a:solidFill>
                  <a:srgbClr val="FF0000"/>
                </a:solidFill>
              </a:rPr>
              <a:t>Jesus</a:t>
            </a:r>
          </a:p>
          <a:p>
            <a:pPr eaLnBrk="1" hangingPunct="1"/>
            <a:r>
              <a:rPr lang="en-US" sz="3600" smtClean="0">
                <a:solidFill>
                  <a:srgbClr val="000000"/>
                </a:solidFill>
              </a:rPr>
              <a:t>Our Saviour went from house to house, healing the sick, comforting the mourners, soothing the afflicted, speaking peace to the disconsolate. </a:t>
            </a:r>
            <a:r>
              <a:rPr lang="en-GB" sz="3600" i="1" smtClean="0">
                <a:solidFill>
                  <a:srgbClr val="000000"/>
                </a:solidFill>
              </a:rPr>
              <a:t>Christian Service</a:t>
            </a:r>
            <a:r>
              <a:rPr lang="en-GB" sz="3600" smtClean="0">
                <a:solidFill>
                  <a:srgbClr val="000000"/>
                </a:solidFill>
              </a:rPr>
              <a:t>, p. 114.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solidFill>
                  <a:srgbClr val="000000"/>
                </a:solidFill>
              </a:rPr>
              <a:t>Bible examples</a:t>
            </a:r>
          </a:p>
        </p:txBody>
      </p:sp>
      <p:sp>
        <p:nvSpPr>
          <p:cNvPr id="9219" name="Text Placeholder 2"/>
          <p:cNvSpPr>
            <a:spLocks noGrp="1"/>
          </p:cNvSpPr>
          <p:nvPr>
            <p:ph idx="1"/>
          </p:nvPr>
        </p:nvSpPr>
        <p:spPr/>
        <p:txBody>
          <a:bodyPr/>
          <a:lstStyle/>
          <a:p>
            <a:pPr algn="ctr" eaLnBrk="1" hangingPunct="1">
              <a:buFont typeface="Arial" charset="0"/>
              <a:buNone/>
            </a:pPr>
            <a:r>
              <a:rPr lang="en-GB" sz="4000" smtClean="0">
                <a:solidFill>
                  <a:srgbClr val="FF0000"/>
                </a:solidFill>
              </a:rPr>
              <a:t>The disciples</a:t>
            </a:r>
          </a:p>
          <a:p>
            <a:pPr eaLnBrk="1" hangingPunct="1"/>
            <a:r>
              <a:rPr lang="en-GB" smtClean="0">
                <a:solidFill>
                  <a:srgbClr val="FF0000"/>
                </a:solidFill>
              </a:rPr>
              <a:t>Mark 6:7</a:t>
            </a:r>
          </a:p>
          <a:p>
            <a:pPr eaLnBrk="1" hangingPunct="1"/>
            <a:r>
              <a:rPr lang="en-US" smtClean="0">
                <a:solidFill>
                  <a:srgbClr val="000000"/>
                </a:solidFill>
              </a:rPr>
              <a:t>“And he called unto him the twelve, and began to send them forth by two and two; and gave them power over unclean spirits”</a:t>
            </a:r>
          </a:p>
          <a:p>
            <a:pPr eaLnBrk="1" hangingPunct="1"/>
            <a:r>
              <a:rPr lang="en-GB" smtClean="0">
                <a:solidFill>
                  <a:srgbClr val="FF0000"/>
                </a:solidFill>
              </a:rPr>
              <a:t>Luke 10:1</a:t>
            </a:r>
          </a:p>
          <a:p>
            <a:pPr eaLnBrk="1" hangingPunct="1"/>
            <a:r>
              <a:rPr lang="en-US" smtClean="0">
                <a:solidFill>
                  <a:srgbClr val="000000"/>
                </a:solidFill>
              </a:rPr>
              <a:t>“After these things the Lord appointed other seventy also, and sent them two and two before his face into every city and place, whither he himself would come.”</a:t>
            </a:r>
          </a:p>
          <a:p>
            <a:pPr eaLnBrk="1" hangingPunct="1"/>
            <a:endParaRPr lang="en-GB" smtClean="0">
              <a:solidFill>
                <a:srgbClr val="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solidFill>
                  <a:srgbClr val="000000"/>
                </a:solidFill>
              </a:rPr>
              <a:t>Bible examples</a:t>
            </a:r>
          </a:p>
        </p:txBody>
      </p:sp>
      <p:sp>
        <p:nvSpPr>
          <p:cNvPr id="10243" name="Text Placeholder 2"/>
          <p:cNvSpPr>
            <a:spLocks noGrp="1"/>
          </p:cNvSpPr>
          <p:nvPr>
            <p:ph idx="1"/>
          </p:nvPr>
        </p:nvSpPr>
        <p:spPr/>
        <p:txBody>
          <a:bodyPr/>
          <a:lstStyle/>
          <a:p>
            <a:pPr algn="ctr" eaLnBrk="1" hangingPunct="1">
              <a:buFont typeface="Arial" charset="0"/>
              <a:buNone/>
            </a:pPr>
            <a:r>
              <a:rPr lang="en-GB" smtClean="0">
                <a:solidFill>
                  <a:srgbClr val="FF0000"/>
                </a:solidFill>
              </a:rPr>
              <a:t>The Early Church</a:t>
            </a:r>
          </a:p>
          <a:p>
            <a:pPr eaLnBrk="1" hangingPunct="1"/>
            <a:r>
              <a:rPr lang="en-GB" smtClean="0">
                <a:solidFill>
                  <a:srgbClr val="FF0000"/>
                </a:solidFill>
              </a:rPr>
              <a:t>Acts 5:42</a:t>
            </a:r>
          </a:p>
          <a:p>
            <a:pPr eaLnBrk="1" hangingPunct="1"/>
            <a:r>
              <a:rPr lang="en-US" smtClean="0">
                <a:solidFill>
                  <a:srgbClr val="000000"/>
                </a:solidFill>
              </a:rPr>
              <a:t>“And daily in the temple, and in every house, they ceased not to teach and preach Jesus Christ.”</a:t>
            </a:r>
          </a:p>
          <a:p>
            <a:pPr eaLnBrk="1" hangingPunct="1"/>
            <a:r>
              <a:rPr lang="en-GB" smtClean="0">
                <a:solidFill>
                  <a:srgbClr val="FF0000"/>
                </a:solidFill>
              </a:rPr>
              <a:t>Acts 20:20</a:t>
            </a:r>
          </a:p>
          <a:p>
            <a:pPr eaLnBrk="1" hangingPunct="1"/>
            <a:r>
              <a:rPr lang="en-US" smtClean="0">
                <a:solidFill>
                  <a:srgbClr val="000000"/>
                </a:solidFill>
              </a:rPr>
              <a:t>“And how I kept back nothing that was profitable unto you, but have shewed you, and have taught you publicly, and from house to house.”</a:t>
            </a:r>
          </a:p>
          <a:p>
            <a:pPr eaLnBrk="1" hangingPunct="1"/>
            <a:endParaRPr lang="en-GB" smtClean="0">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p:cNvSpPr>
          <p:nvPr>
            <p:ph type="ctrTitle"/>
          </p:nvPr>
        </p:nvSpPr>
        <p:spPr/>
        <p:txBody>
          <a:bodyPr/>
          <a:lstStyle/>
          <a:p>
            <a:pPr eaLnBrk="1" hangingPunct="1"/>
            <a:r>
              <a:rPr lang="en-US" sz="6000" smtClean="0">
                <a:solidFill>
                  <a:srgbClr val="000000"/>
                </a:solidFill>
              </a:rPr>
              <a:t>Why should we visit?</a:t>
            </a:r>
            <a:endParaRPr lang="en-US" sz="6000" smtClean="0"/>
          </a:p>
        </p:txBody>
      </p:sp>
      <p:sp>
        <p:nvSpPr>
          <p:cNvPr id="5" name="Subtitle 4"/>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z="4600" smtClean="0">
                <a:solidFill>
                  <a:srgbClr val="000000"/>
                </a:solidFill>
              </a:rPr>
              <a:t>We visit to develop Christian friendship</a:t>
            </a:r>
          </a:p>
        </p:txBody>
      </p:sp>
      <p:sp>
        <p:nvSpPr>
          <p:cNvPr id="3" name="Tex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solidFill>
                  <a:srgbClr val="000000"/>
                </a:solidFill>
                <a:latin typeface="Tw Cen MT Condensed Extra Bold"/>
              </a:rPr>
              <a:t>Surveys indicate that about 70 to 80 percent of those baptized in the church had their first contact through a relative, a friend or an Adventist</a:t>
            </a:r>
          </a:p>
          <a:p>
            <a:pPr eaLnBrk="1" fontAlgn="auto" hangingPunct="1">
              <a:spcAft>
                <a:spcPts val="0"/>
              </a:spcAft>
              <a:buFont typeface="Arial" pitchFamily="34" charset="0"/>
              <a:buChar char="•"/>
              <a:defRPr/>
            </a:pPr>
            <a:r>
              <a:rPr lang="en-US" dirty="0" err="1" smtClean="0">
                <a:solidFill>
                  <a:srgbClr val="000000"/>
                </a:solidFill>
                <a:latin typeface="Tw Cen MT Condensed Extra Bold"/>
              </a:rPr>
              <a:t>neighbour</a:t>
            </a:r>
            <a:r>
              <a:rPr lang="en-US" dirty="0" smtClean="0">
                <a:solidFill>
                  <a:srgbClr val="000000"/>
                </a:solidFill>
                <a:latin typeface="Tw Cen MT Condensed Extra Bold"/>
              </a:rPr>
              <a:t>. This proves that for the most part people are won to the church through friendship.</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Our fast-pace, high-tech society has left many people lonely. These people are eager, and will respond positively to genuine Christian friendship.</a:t>
            </a:r>
          </a:p>
          <a:p>
            <a:pPr eaLnBrk="1" fontAlgn="auto" hangingPunct="1">
              <a:spcAft>
                <a:spcPts val="0"/>
              </a:spcAft>
              <a:buFont typeface="Arial" pitchFamily="34" charset="0"/>
              <a:buChar char="•"/>
              <a:defRPr/>
            </a:pPr>
            <a:r>
              <a:rPr lang="en-US" dirty="0" smtClean="0">
                <a:solidFill>
                  <a:srgbClr val="FF0000"/>
                </a:solidFill>
                <a:latin typeface="Tw Cen MT Condensed Extra Bold"/>
              </a:rPr>
              <a:t>Ellen White counsels: </a:t>
            </a:r>
            <a:r>
              <a:rPr lang="en-US" dirty="0" smtClean="0">
                <a:solidFill>
                  <a:srgbClr val="000000"/>
                </a:solidFill>
                <a:latin typeface="Tw Cen MT Condensed Extra Bold"/>
              </a:rPr>
              <a:t>“Your success does not depend so much on your knowledge and talent, as from your ability to win hearts.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mtClean="0">
                <a:solidFill>
                  <a:srgbClr val="000000"/>
                </a:solidFill>
                <a:latin typeface="Tw Cen MT Condensed Extra Bold"/>
              </a:rPr>
              <a:t>We visit to find and help people who are in need</a:t>
            </a:r>
          </a:p>
        </p:txBody>
      </p:sp>
      <p:sp>
        <p:nvSpPr>
          <p:cNvPr id="3" name="Tex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solidFill>
                  <a:srgbClr val="000000"/>
                </a:solidFill>
                <a:latin typeface="Tw Cen MT Condensed Extra Bold"/>
              </a:rPr>
              <a:t>We visit to listen, and to minister to the needs of people.</a:t>
            </a:r>
          </a:p>
          <a:p>
            <a:pPr eaLnBrk="1" fontAlgn="auto" hangingPunct="1">
              <a:spcAft>
                <a:spcPts val="0"/>
              </a:spcAft>
              <a:buFont typeface="Arial" pitchFamily="34" charset="0"/>
              <a:buChar char="•"/>
              <a:defRPr/>
            </a:pPr>
            <a:r>
              <a:rPr lang="en-GB" dirty="0" smtClean="0">
                <a:solidFill>
                  <a:srgbClr val="FF0000"/>
                </a:solidFill>
                <a:latin typeface="Tw Cen MT Condensed Extra Bold"/>
              </a:rPr>
              <a:t>Isaiah 58:6-8:</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“Is not this the fast that I have chosen? To loosen the bands of wickedness, to undo the heavy burdens, and to let the oppressed go free, and that ye break every yoke? Is it not to deal thy bread to the hungry, and that thou bring the poor that are cast out to thy house? When thou </a:t>
            </a:r>
            <a:r>
              <a:rPr lang="en-US" dirty="0" err="1" smtClean="0">
                <a:solidFill>
                  <a:srgbClr val="000000"/>
                </a:solidFill>
                <a:latin typeface="Tw Cen MT Condensed Extra Bold"/>
              </a:rPr>
              <a:t>seest</a:t>
            </a:r>
            <a:r>
              <a:rPr lang="en-US" dirty="0" smtClean="0">
                <a:solidFill>
                  <a:srgbClr val="000000"/>
                </a:solidFill>
                <a:latin typeface="Tw Cen MT Condensed Extra Bold"/>
              </a:rPr>
              <a:t> the naked, that thou cover him; and that thou hide not thyself from </a:t>
            </a:r>
            <a:r>
              <a:rPr lang="en-US" dirty="0" err="1" smtClean="0">
                <a:solidFill>
                  <a:srgbClr val="000000"/>
                </a:solidFill>
                <a:latin typeface="Tw Cen MT Condensed Extra Bold"/>
              </a:rPr>
              <a:t>thine</a:t>
            </a:r>
            <a:r>
              <a:rPr lang="en-US" dirty="0" smtClean="0">
                <a:solidFill>
                  <a:srgbClr val="000000"/>
                </a:solidFill>
                <a:latin typeface="Tw Cen MT Condensed Extra Bold"/>
              </a:rPr>
              <a:t> own flesh? Then shall thy light break forth as the morning, and </a:t>
            </a:r>
            <a:r>
              <a:rPr lang="en-US" dirty="0" err="1" smtClean="0">
                <a:solidFill>
                  <a:srgbClr val="000000"/>
                </a:solidFill>
                <a:latin typeface="Tw Cen MT Condensed Extra Bold"/>
              </a:rPr>
              <a:t>thine</a:t>
            </a:r>
            <a:r>
              <a:rPr lang="en-US" dirty="0" smtClean="0">
                <a:solidFill>
                  <a:srgbClr val="000000"/>
                </a:solidFill>
                <a:latin typeface="Tw Cen MT Condensed Extra Bold"/>
              </a:rPr>
              <a:t> health shall spring forth speedily: and thy righteousness shall go before thee; the glory of the LORD shall be thy reward.”</a:t>
            </a:r>
          </a:p>
          <a:p>
            <a:pPr eaLnBrk="1" fontAlgn="auto" hangingPunct="1">
              <a:spcAft>
                <a:spcPts val="0"/>
              </a:spcAft>
              <a:buFont typeface="Arial" pitchFamily="34" charset="0"/>
              <a:buChar char="•"/>
              <a:defRPr/>
            </a:pPr>
            <a:r>
              <a:rPr lang="en-US" dirty="0" smtClean="0">
                <a:solidFill>
                  <a:srgbClr val="000000"/>
                </a:solidFill>
                <a:latin typeface="Tw Cen MT Condensed Extra Bold"/>
              </a:rPr>
              <a:t>As Christians, God expects us to minister to those who are without hope and inspire those who are despondent.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TotalTime>
  <Words>1769</Words>
  <Application>Microsoft Office PowerPoint</Application>
  <PresentationFormat>On-screen Show (4:3)</PresentationFormat>
  <Paragraphs>116</Paragraphs>
  <Slides>25</Slides>
  <Notes>0</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Office Theme</vt:lpstr>
      <vt:lpstr>Custom Design</vt:lpstr>
      <vt:lpstr>VISITATION:  </vt:lpstr>
      <vt:lpstr>VISITATION:  The Heart and Art of the Matter</vt:lpstr>
      <vt:lpstr>VISITATION:  The Heart and Art of the Matter</vt:lpstr>
      <vt:lpstr>Bible examples</vt:lpstr>
      <vt:lpstr>Bible examples</vt:lpstr>
      <vt:lpstr>Bible examples</vt:lpstr>
      <vt:lpstr>Why should we visit?</vt:lpstr>
      <vt:lpstr>We visit to develop Christian friendship</vt:lpstr>
      <vt:lpstr>We visit to find and help people who are in need</vt:lpstr>
      <vt:lpstr>We visit to share our testimonies</vt:lpstr>
      <vt:lpstr>We visit to give Bible studies</vt:lpstr>
      <vt:lpstr>Who should we Visit?</vt:lpstr>
      <vt:lpstr>We should visit our neighbors, friends and relatives</vt:lpstr>
      <vt:lpstr>We visit to meet and work with persons who are attracted by the diverse evangelistic activities of the church</vt:lpstr>
      <vt:lpstr>How to Prepare for the Visit</vt:lpstr>
      <vt:lpstr>How to Prepare for the Visit</vt:lpstr>
      <vt:lpstr>How to act when Visiting Interested Persons</vt:lpstr>
      <vt:lpstr>How to act when Visiting Interested Persons</vt:lpstr>
      <vt:lpstr>How to act when Visiting Interested Persons</vt:lpstr>
      <vt:lpstr>What to do during the Visit</vt:lpstr>
      <vt:lpstr>What to do during the Visit</vt:lpstr>
      <vt:lpstr>What to do in Difficult Situations</vt:lpstr>
      <vt:lpstr>What to do in Difficult Situations</vt:lpstr>
      <vt:lpstr>What to do in Difficult Situations</vt:lpstr>
      <vt:lpstr>Slide 25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VISITATION:</dc:title>
  <dc:creator>Resha Muir</dc:creator>
  <cp:lastModifiedBy>CYBORG 2</cp:lastModifiedBy>
  <cp:revision>14</cp:revision>
  <dcterms:created xsi:type="dcterms:W3CDTF">2009-06-18T15:49:31Z</dcterms:created>
  <dcterms:modified xsi:type="dcterms:W3CDTF">2009-06-24T18:56:17Z</dcterms:modified>
</cp:coreProperties>
</file>