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3" r:id="rId4"/>
  </p:sldMasterIdLst>
  <p:handoutMasterIdLst>
    <p:handoutMasterId r:id="rId48"/>
  </p:handoutMasterIdLst>
  <p:sldIdLst>
    <p:sldId id="468" r:id="rId5"/>
    <p:sldId id="264" r:id="rId6"/>
    <p:sldId id="265" r:id="rId7"/>
    <p:sldId id="269" r:id="rId8"/>
    <p:sldId id="278" r:id="rId9"/>
    <p:sldId id="286" r:id="rId10"/>
    <p:sldId id="294" r:id="rId11"/>
    <p:sldId id="295" r:id="rId12"/>
    <p:sldId id="469" r:id="rId13"/>
    <p:sldId id="471" r:id="rId14"/>
    <p:sldId id="310" r:id="rId15"/>
    <p:sldId id="472" r:id="rId16"/>
    <p:sldId id="316" r:id="rId17"/>
    <p:sldId id="473" r:id="rId18"/>
    <p:sldId id="474" r:id="rId19"/>
    <p:sldId id="326" r:id="rId20"/>
    <p:sldId id="485" r:id="rId21"/>
    <p:sldId id="475" r:id="rId22"/>
    <p:sldId id="332" r:id="rId23"/>
    <p:sldId id="339" r:id="rId24"/>
    <p:sldId id="344" r:id="rId25"/>
    <p:sldId id="345" r:id="rId26"/>
    <p:sldId id="476" r:id="rId27"/>
    <p:sldId id="352" r:id="rId28"/>
    <p:sldId id="360" r:id="rId29"/>
    <p:sldId id="364" r:id="rId30"/>
    <p:sldId id="477" r:id="rId31"/>
    <p:sldId id="373" r:id="rId32"/>
    <p:sldId id="478" r:id="rId33"/>
    <p:sldId id="484" r:id="rId34"/>
    <p:sldId id="388" r:id="rId35"/>
    <p:sldId id="479" r:id="rId36"/>
    <p:sldId id="480" r:id="rId37"/>
    <p:sldId id="408" r:id="rId38"/>
    <p:sldId id="482" r:id="rId39"/>
    <p:sldId id="419" r:id="rId40"/>
    <p:sldId id="483" r:id="rId41"/>
    <p:sldId id="430" r:id="rId42"/>
    <p:sldId id="435" r:id="rId43"/>
    <p:sldId id="437" r:id="rId44"/>
    <p:sldId id="446" r:id="rId45"/>
    <p:sldId id="454" r:id="rId46"/>
    <p:sldId id="46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00"/>
    <a:srgbClr val="958DFB"/>
    <a:srgbClr val="FFFF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2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2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2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2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8F0A5B-A542-4258-AC7A-B57A4A5D0E1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201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20164" name="Rectangle 4"/>
          <p:cNvSpPr>
            <a:spLocks noGrp="1" noChangeArrowheads="1"/>
          </p:cNvSpPr>
          <p:nvPr>
            <p:ph type="dt" sz="half" idx="2"/>
          </p:nvPr>
        </p:nvSpPr>
        <p:spPr/>
        <p:txBody>
          <a:bodyPr/>
          <a:lstStyle>
            <a:lvl1pPr>
              <a:defRPr/>
            </a:lvl1pPr>
          </a:lstStyle>
          <a:p>
            <a:endParaRPr lang="en-US"/>
          </a:p>
        </p:txBody>
      </p:sp>
      <p:sp>
        <p:nvSpPr>
          <p:cNvPr id="220165" name="Rectangle 5"/>
          <p:cNvSpPr>
            <a:spLocks noGrp="1" noChangeArrowheads="1"/>
          </p:cNvSpPr>
          <p:nvPr>
            <p:ph type="ftr" sz="quarter" idx="3"/>
          </p:nvPr>
        </p:nvSpPr>
        <p:spPr/>
        <p:txBody>
          <a:bodyPr/>
          <a:lstStyle>
            <a:lvl1pPr>
              <a:defRPr/>
            </a:lvl1pPr>
          </a:lstStyle>
          <a:p>
            <a:endParaRPr lang="en-US"/>
          </a:p>
        </p:txBody>
      </p:sp>
      <p:sp>
        <p:nvSpPr>
          <p:cNvPr id="220166" name="Rectangle 6"/>
          <p:cNvSpPr>
            <a:spLocks noGrp="1" noChangeArrowheads="1"/>
          </p:cNvSpPr>
          <p:nvPr>
            <p:ph type="sldNum" sz="quarter" idx="4"/>
          </p:nvPr>
        </p:nvSpPr>
        <p:spPr/>
        <p:txBody>
          <a:bodyPr/>
          <a:lstStyle>
            <a:lvl1pPr>
              <a:defRPr/>
            </a:lvl1pPr>
          </a:lstStyle>
          <a:p>
            <a:fld id="{8EF8FF65-E334-455D-AB89-949E837E00F4}"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C5E244-CCC9-4D25-850F-0688FE6EA5FE}"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BF8BA8-C80F-48AB-A4A6-4A1CCBF05889}"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324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E51349D-D8B5-4E1E-94EA-D6D9F83471C2}"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A820BF-119A-4528-9340-207C90DD9AF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70006C-8471-4ABE-B12D-DEE50A69066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A3184D-643E-46CD-B65F-B0E549C7901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5B425E-922D-49BD-9F75-087F7E9C27C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94AEBD-EE52-4AF3-91F8-8FBCD5933E2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E60272-F859-4460-B5F6-3CAA7D3427C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C4A96A-95DD-4169-8829-7803B4D723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D4F020-C4E4-4691-BFBB-35AC836774F2}"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673403-7616-4989-B33F-46B55F8838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1553BD-6FC8-48AF-BDDF-6E4BF796113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A3E0B4-766E-4104-8CDF-6E1D27918BF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499C0-FA98-4D2B-BF0A-F92E1B238A36}"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E12A49-CD28-41EE-A9CE-F2DBE44C8DB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146014-D8A8-4FA1-8851-FDFB25FB136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7BE414-E911-4AAD-9070-E3A2B87841A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4B7F01-DB84-4AAC-A248-576B2C754C7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BA6923-0565-4AFE-B702-2FF8135B900F}"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F63F8E-8E63-4D88-929A-C88BA28C4D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D59EF3-CB62-4B8F-8400-F68C3BF1386F}"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B4CC89-8373-4755-8E5F-E6CEFD66FB91}"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836512-8BE8-4E55-9DF9-F8C97BF6D20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D82D62-7DBE-47D3-B1D9-1481F7DE73BF}"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62047-A8CC-4CDC-90DD-7EABC1C5872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1526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3055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D7F83-F151-42B3-A12B-B64FA7E414B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276744-4820-4C09-B39F-57C606D7199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169287-BC62-4236-824A-90BA2B27D5C8}"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43EE5E-2F9A-454A-A47A-AD9F1FE998E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338A00-194D-4A67-9B22-FA88499771BA}"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451568-CC1D-4AA2-80DA-BCE7D8FFDB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D76890-95F8-488E-BC25-847C1C12EA56}"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4A7B13-AB93-45B0-8735-E8FDE34B6CD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662EE7-F4AC-45B2-8C36-FE10FC71A65A}"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60AA0-FA25-45FF-B745-564EECA5CFD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94C6D2-704B-4404-8DB1-4A97227C467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0F3E1D-A635-490B-A478-13DD6FD05E6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3055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D3098A-B956-453E-8B36-79D63B38F2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604A467-D814-474E-A1DD-408313612D02}"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1AD3AC-2098-4DBF-A71E-1819FB5B194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6BFCA4-6D54-4E65-831D-AD77EF145B0C}"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13C55B-8A54-4EB6-86DF-1E05124C5727}"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97E6C4-3BC7-400C-9546-4285FC5BCCA2}"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chemeClr val="bg1"/>
            </a:gs>
          </a:gsLst>
          <a:lin ang="0" scaled="1"/>
        </a:gradFill>
        <a:effectLst/>
      </p:bgPr>
    </p:bg>
    <p:spTree>
      <p:nvGrpSpPr>
        <p:cNvPr id="1" name=""/>
        <p:cNvGrpSpPr/>
        <p:nvPr/>
      </p:nvGrpSpPr>
      <p:grpSpPr>
        <a:xfrm>
          <a:off x="0" y="0"/>
          <a:ext cx="0" cy="0"/>
          <a:chOff x="0" y="0"/>
          <a:chExt cx="0" cy="0"/>
        </a:xfrm>
      </p:grpSpPr>
      <p:pic>
        <p:nvPicPr>
          <p:cNvPr id="1033" name="Picture 9" descr="Picture1"/>
          <p:cNvPicPr>
            <a:picLocks noChangeAspect="1" noChangeArrowheads="1"/>
          </p:cNvPicPr>
          <p:nvPr userDrawn="1"/>
        </p:nvPicPr>
        <p:blipFill>
          <a:blip r:embed="rId14">
            <a:lum bright="46000" contrast="-82000"/>
          </a:blip>
          <a:srcRect b="21138"/>
          <a:stretch>
            <a:fillRect/>
          </a:stretch>
        </p:blipFill>
        <p:spPr bwMode="auto">
          <a:xfrm>
            <a:off x="0" y="1447800"/>
            <a:ext cx="9144000" cy="5410200"/>
          </a:xfrm>
          <a:prstGeom prst="rect">
            <a:avLst/>
          </a:prstGeom>
          <a:noFill/>
        </p:spPr>
      </p:pic>
      <p:sp>
        <p:nvSpPr>
          <p:cNvPr id="1026" name="Rectangle 2"/>
          <p:cNvSpPr>
            <a:spLocks noGrp="1" noChangeArrowheads="1"/>
          </p:cNvSpPr>
          <p:nvPr>
            <p:ph type="title"/>
          </p:nvPr>
        </p:nvSpPr>
        <p:spPr bwMode="auto">
          <a:xfrm>
            <a:off x="2362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FCC967-BFD7-48D4-BE51-F408DEF1194B}" type="slidenum">
              <a:rPr lang="en-US"/>
              <a:pPr/>
              <a:t>‹#›</a:t>
            </a:fld>
            <a:endParaRPr lang="en-US"/>
          </a:p>
        </p:txBody>
      </p:sp>
      <p:pic>
        <p:nvPicPr>
          <p:cNvPr id="1034" name="Picture 32" descr="DSC_9145.JPG"/>
          <p:cNvPicPr>
            <a:picLocks noChangeArrowheads="1"/>
          </p:cNvPicPr>
          <p:nvPr userDrawn="1"/>
        </p:nvPicPr>
        <p:blipFill>
          <a:blip r:embed="rId15"/>
          <a:srcRect b="22743"/>
          <a:stretch>
            <a:fillRect/>
          </a:stretch>
        </p:blipFill>
        <p:spPr bwMode="auto">
          <a:xfrm>
            <a:off x="-76200" y="-76200"/>
            <a:ext cx="2362200" cy="1600200"/>
          </a:xfrm>
          <a:prstGeom prst="rect">
            <a:avLst/>
          </a:prstGeom>
          <a:noFill/>
          <a:ln w="9525">
            <a:noFill/>
            <a:miter lim="800000"/>
            <a:headEnd/>
            <a:tailEnd/>
          </a:ln>
          <a:effectLst>
            <a:outerShdw dist="35921" dir="2700000" algn="ctr" rotWithShape="0">
              <a:schemeClr val="bg2"/>
            </a:outerShdw>
          </a:effec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Lst>
  <p:transition/>
  <p:timing>
    <p:tnLst>
      <p:par>
        <p:cTn id="1" dur="indefinite" restart="never" nodeType="tmRoot"/>
      </p:par>
    </p:tnLst>
  </p:timing>
  <p:txStyles>
    <p:titleStyle>
      <a:lvl1pPr algn="l" rtl="0" fontAlgn="base">
        <a:spcBef>
          <a:spcPts val="2400"/>
        </a:spcBef>
        <a:spcAft>
          <a:spcPts val="1000"/>
        </a:spcAft>
        <a:defRPr sz="4000">
          <a:solidFill>
            <a:schemeClr val="tx1"/>
          </a:solidFill>
          <a:latin typeface="+mj-lt"/>
          <a:ea typeface="+mj-ea"/>
          <a:cs typeface="+mj-cs"/>
        </a:defRPr>
      </a:lvl1pPr>
      <a:lvl2pPr algn="l" rtl="0" fontAlgn="base">
        <a:spcBef>
          <a:spcPts val="2400"/>
        </a:spcBef>
        <a:spcAft>
          <a:spcPts val="1000"/>
        </a:spcAft>
        <a:defRPr sz="4000">
          <a:solidFill>
            <a:schemeClr val="tx1"/>
          </a:solidFill>
          <a:latin typeface="Tw Cen MT Condensed Extra Bold" pitchFamily="34" charset="0"/>
        </a:defRPr>
      </a:lvl2pPr>
      <a:lvl3pPr algn="l" rtl="0" fontAlgn="base">
        <a:spcBef>
          <a:spcPts val="2400"/>
        </a:spcBef>
        <a:spcAft>
          <a:spcPts val="1000"/>
        </a:spcAft>
        <a:defRPr sz="4000">
          <a:solidFill>
            <a:schemeClr val="tx1"/>
          </a:solidFill>
          <a:latin typeface="Tw Cen MT Condensed Extra Bold" pitchFamily="34" charset="0"/>
        </a:defRPr>
      </a:lvl3pPr>
      <a:lvl4pPr algn="l" rtl="0" fontAlgn="base">
        <a:spcBef>
          <a:spcPts val="2400"/>
        </a:spcBef>
        <a:spcAft>
          <a:spcPts val="1000"/>
        </a:spcAft>
        <a:defRPr sz="4000">
          <a:solidFill>
            <a:schemeClr val="tx1"/>
          </a:solidFill>
          <a:latin typeface="Tw Cen MT Condensed Extra Bold" pitchFamily="34" charset="0"/>
        </a:defRPr>
      </a:lvl4pPr>
      <a:lvl5pPr algn="l" rtl="0" fontAlgn="base">
        <a:spcBef>
          <a:spcPts val="2400"/>
        </a:spcBef>
        <a:spcAft>
          <a:spcPts val="1000"/>
        </a:spcAft>
        <a:defRPr sz="4000">
          <a:solidFill>
            <a:schemeClr val="tx1"/>
          </a:solidFill>
          <a:latin typeface="Tw Cen MT Condensed Extra Bold" pitchFamily="34" charset="0"/>
        </a:defRPr>
      </a:lvl5pPr>
      <a:lvl6pPr marL="457200" algn="l" rtl="0" fontAlgn="base">
        <a:spcBef>
          <a:spcPts val="2400"/>
        </a:spcBef>
        <a:spcAft>
          <a:spcPts val="1000"/>
        </a:spcAft>
        <a:defRPr sz="4000">
          <a:solidFill>
            <a:schemeClr val="tx1"/>
          </a:solidFill>
          <a:latin typeface="Tw Cen MT Condensed Extra Bold" pitchFamily="34" charset="0"/>
        </a:defRPr>
      </a:lvl6pPr>
      <a:lvl7pPr marL="914400" algn="l" rtl="0" fontAlgn="base">
        <a:spcBef>
          <a:spcPts val="2400"/>
        </a:spcBef>
        <a:spcAft>
          <a:spcPts val="1000"/>
        </a:spcAft>
        <a:defRPr sz="4000">
          <a:solidFill>
            <a:schemeClr val="tx1"/>
          </a:solidFill>
          <a:latin typeface="Tw Cen MT Condensed Extra Bold" pitchFamily="34" charset="0"/>
        </a:defRPr>
      </a:lvl7pPr>
      <a:lvl8pPr marL="1371600" algn="l" rtl="0" fontAlgn="base">
        <a:spcBef>
          <a:spcPts val="2400"/>
        </a:spcBef>
        <a:spcAft>
          <a:spcPts val="1000"/>
        </a:spcAft>
        <a:defRPr sz="4000">
          <a:solidFill>
            <a:schemeClr val="tx1"/>
          </a:solidFill>
          <a:latin typeface="Tw Cen MT Condensed Extra Bold" pitchFamily="34" charset="0"/>
        </a:defRPr>
      </a:lvl8pPr>
      <a:lvl9pPr marL="1828800" algn="l" rtl="0" fontAlgn="base">
        <a:spcBef>
          <a:spcPts val="2400"/>
        </a:spcBef>
        <a:spcAft>
          <a:spcPts val="1000"/>
        </a:spcAft>
        <a:defRPr sz="4000">
          <a:solidFill>
            <a:schemeClr val="tx1"/>
          </a:solidFill>
          <a:latin typeface="Tw Cen MT Condensed Extra Bold" pitchFamily="34" charset="0"/>
        </a:defRPr>
      </a:lvl9pPr>
    </p:titleStyle>
    <p:bodyStyle>
      <a:lvl1pPr marL="342900" indent="-342900" algn="l" rtl="0" fontAlgn="base">
        <a:spcBef>
          <a:spcPts val="1200"/>
        </a:spcBef>
        <a:spcAft>
          <a:spcPts val="300"/>
        </a:spcAft>
        <a:buChar char="•"/>
        <a:defRPr sz="2800" b="1" i="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58DFB"/>
            </a:gs>
            <a:gs pos="100000">
              <a:srgbClr val="FFFF99"/>
            </a:gs>
          </a:gsLst>
          <a:lin ang="5400000" scaled="1"/>
        </a:gra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42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19B7F9-1283-483A-981D-CD11C3672BE0}" type="slidenum">
              <a:rPr lang="en-US"/>
              <a:pPr/>
              <a:t>‹#›</a:t>
            </a:fld>
            <a:endParaRPr lang="en-US"/>
          </a:p>
        </p:txBody>
      </p:sp>
      <p:pic>
        <p:nvPicPr>
          <p:cNvPr id="224263" name="Picture 32" descr="DSC_9145.JPG"/>
          <p:cNvPicPr>
            <a:picLocks noChangeArrowheads="1"/>
          </p:cNvPicPr>
          <p:nvPr userDrawn="1"/>
        </p:nvPicPr>
        <p:blipFill>
          <a:blip r:embed="rId13"/>
          <a:srcRect/>
          <a:stretch>
            <a:fillRect/>
          </a:stretch>
        </p:blipFill>
        <p:spPr bwMode="auto">
          <a:xfrm>
            <a:off x="914400" y="1600200"/>
            <a:ext cx="7391400" cy="495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5400">
          <a:solidFill>
            <a:schemeClr val="tx2"/>
          </a:solidFill>
          <a:latin typeface="+mj-lt"/>
          <a:ea typeface="+mj-ea"/>
          <a:cs typeface="+mj-cs"/>
        </a:defRPr>
      </a:lvl1pPr>
      <a:lvl2pPr algn="ctr" rtl="0" fontAlgn="base">
        <a:spcBef>
          <a:spcPct val="0"/>
        </a:spcBef>
        <a:spcAft>
          <a:spcPct val="0"/>
        </a:spcAft>
        <a:defRPr sz="5400">
          <a:solidFill>
            <a:schemeClr val="tx2"/>
          </a:solidFill>
          <a:latin typeface="Tw Cen MT Condensed Extra Bold" pitchFamily="34" charset="0"/>
        </a:defRPr>
      </a:lvl2pPr>
      <a:lvl3pPr algn="ctr" rtl="0" fontAlgn="base">
        <a:spcBef>
          <a:spcPct val="0"/>
        </a:spcBef>
        <a:spcAft>
          <a:spcPct val="0"/>
        </a:spcAft>
        <a:defRPr sz="5400">
          <a:solidFill>
            <a:schemeClr val="tx2"/>
          </a:solidFill>
          <a:latin typeface="Tw Cen MT Condensed Extra Bold" pitchFamily="34" charset="0"/>
        </a:defRPr>
      </a:lvl3pPr>
      <a:lvl4pPr algn="ctr" rtl="0" fontAlgn="base">
        <a:spcBef>
          <a:spcPct val="0"/>
        </a:spcBef>
        <a:spcAft>
          <a:spcPct val="0"/>
        </a:spcAft>
        <a:defRPr sz="5400">
          <a:solidFill>
            <a:schemeClr val="tx2"/>
          </a:solidFill>
          <a:latin typeface="Tw Cen MT Condensed Extra Bold" pitchFamily="34" charset="0"/>
        </a:defRPr>
      </a:lvl4pPr>
      <a:lvl5pPr algn="ctr" rtl="0" fontAlgn="base">
        <a:spcBef>
          <a:spcPct val="0"/>
        </a:spcBef>
        <a:spcAft>
          <a:spcPct val="0"/>
        </a:spcAft>
        <a:defRPr sz="5400">
          <a:solidFill>
            <a:schemeClr val="tx2"/>
          </a:solidFill>
          <a:latin typeface="Tw Cen MT Condensed Extra Bold" pitchFamily="34" charset="0"/>
        </a:defRPr>
      </a:lvl5pPr>
      <a:lvl6pPr marL="457200" algn="ctr" rtl="0" fontAlgn="base">
        <a:spcBef>
          <a:spcPct val="0"/>
        </a:spcBef>
        <a:spcAft>
          <a:spcPct val="0"/>
        </a:spcAft>
        <a:defRPr sz="5400">
          <a:solidFill>
            <a:schemeClr val="tx2"/>
          </a:solidFill>
          <a:latin typeface="Tw Cen MT Condensed Extra Bold" pitchFamily="34" charset="0"/>
        </a:defRPr>
      </a:lvl6pPr>
      <a:lvl7pPr marL="914400" algn="ctr" rtl="0" fontAlgn="base">
        <a:spcBef>
          <a:spcPct val="0"/>
        </a:spcBef>
        <a:spcAft>
          <a:spcPct val="0"/>
        </a:spcAft>
        <a:defRPr sz="5400">
          <a:solidFill>
            <a:schemeClr val="tx2"/>
          </a:solidFill>
          <a:latin typeface="Tw Cen MT Condensed Extra Bold" pitchFamily="34" charset="0"/>
        </a:defRPr>
      </a:lvl7pPr>
      <a:lvl8pPr marL="1371600" algn="ctr" rtl="0" fontAlgn="base">
        <a:spcBef>
          <a:spcPct val="0"/>
        </a:spcBef>
        <a:spcAft>
          <a:spcPct val="0"/>
        </a:spcAft>
        <a:defRPr sz="5400">
          <a:solidFill>
            <a:schemeClr val="tx2"/>
          </a:solidFill>
          <a:latin typeface="Tw Cen MT Condensed Extra Bold" pitchFamily="34" charset="0"/>
        </a:defRPr>
      </a:lvl8pPr>
      <a:lvl9pPr marL="1828800" algn="ctr" rtl="0" fontAlgn="base">
        <a:spcBef>
          <a:spcPct val="0"/>
        </a:spcBef>
        <a:spcAft>
          <a:spcPct val="0"/>
        </a:spcAft>
        <a:defRPr sz="5400">
          <a:solidFill>
            <a:schemeClr val="tx2"/>
          </a:solidFill>
          <a:latin typeface="Tw Cen MT Condensed Extra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bg1"/>
            </a:gs>
          </a:gsLst>
          <a:lin ang="0" scaled="1"/>
        </a:gradFill>
        <a:effectLst/>
      </p:bgPr>
    </p:bg>
    <p:spTree>
      <p:nvGrpSpPr>
        <p:cNvPr id="1" name=""/>
        <p:cNvGrpSpPr/>
        <p:nvPr/>
      </p:nvGrpSpPr>
      <p:grpSpPr>
        <a:xfrm>
          <a:off x="0" y="0"/>
          <a:ext cx="0" cy="0"/>
          <a:chOff x="0" y="0"/>
          <a:chExt cx="0" cy="0"/>
        </a:xfrm>
      </p:grpSpPr>
      <p:pic>
        <p:nvPicPr>
          <p:cNvPr id="259081" name="Picture 9" descr="Picture1"/>
          <p:cNvPicPr>
            <a:picLocks noChangeAspect="1" noChangeArrowheads="1"/>
          </p:cNvPicPr>
          <p:nvPr userDrawn="1"/>
        </p:nvPicPr>
        <p:blipFill>
          <a:blip r:embed="rId13">
            <a:lum bright="46000" contrast="-82000"/>
          </a:blip>
          <a:srcRect b="21138"/>
          <a:stretch>
            <a:fillRect/>
          </a:stretch>
        </p:blipFill>
        <p:spPr bwMode="auto">
          <a:xfrm>
            <a:off x="0" y="1447800"/>
            <a:ext cx="9144000" cy="5410200"/>
          </a:xfrm>
          <a:prstGeom prst="rect">
            <a:avLst/>
          </a:prstGeom>
          <a:noFill/>
        </p:spPr>
      </p:pic>
      <p:sp>
        <p:nvSpPr>
          <p:cNvPr id="259074" name="Rectangle 2"/>
          <p:cNvSpPr>
            <a:spLocks noGrp="1" noChangeArrowheads="1"/>
          </p:cNvSpPr>
          <p:nvPr>
            <p:ph type="title"/>
          </p:nvPr>
        </p:nvSpPr>
        <p:spPr bwMode="auto">
          <a:xfrm>
            <a:off x="2743200" y="762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9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59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59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5BF1BD-8CF8-4828-BC2B-B6EF37C680DB}" type="slidenum">
              <a:rPr lang="en-US"/>
              <a:pPr/>
              <a:t>‹#›</a:t>
            </a:fld>
            <a:endParaRPr lang="en-US"/>
          </a:p>
        </p:txBody>
      </p:sp>
      <p:pic>
        <p:nvPicPr>
          <p:cNvPr id="259080" name="Picture 34" descr="DSC_2119.JPG"/>
          <p:cNvPicPr>
            <a:picLocks noChangeAspect="1" noChangeArrowheads="1"/>
          </p:cNvPicPr>
          <p:nvPr userDrawn="1"/>
        </p:nvPicPr>
        <p:blipFill>
          <a:blip r:embed="rId14"/>
          <a:srcRect b="23189"/>
          <a:stretch>
            <a:fillRect/>
          </a:stretch>
        </p:blipFill>
        <p:spPr bwMode="auto">
          <a:xfrm>
            <a:off x="-76200" y="-76200"/>
            <a:ext cx="2774950" cy="1547813"/>
          </a:xfrm>
          <a:prstGeom prst="rect">
            <a:avLst/>
          </a:prstGeom>
          <a:noFill/>
          <a:ln w="9525">
            <a:noFill/>
            <a:miter lim="800000"/>
            <a:headEnd/>
            <a:tailEnd/>
          </a:ln>
          <a:effectLst>
            <a:outerShdw dist="35921" dir="2700000" algn="ctr" rotWithShape="0">
              <a:schemeClr val="bg2"/>
            </a:outerShdw>
          </a:effec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Tw Cen MT Condensed Extra Bold" pitchFamily="34" charset="0"/>
        </a:defRPr>
      </a:lvl2pPr>
      <a:lvl3pPr algn="l" rtl="0" fontAlgn="base">
        <a:spcBef>
          <a:spcPct val="0"/>
        </a:spcBef>
        <a:spcAft>
          <a:spcPct val="0"/>
        </a:spcAft>
        <a:defRPr sz="4800">
          <a:solidFill>
            <a:schemeClr val="tx2"/>
          </a:solidFill>
          <a:latin typeface="Tw Cen MT Condensed Extra Bold" pitchFamily="34" charset="0"/>
        </a:defRPr>
      </a:lvl3pPr>
      <a:lvl4pPr algn="l" rtl="0" fontAlgn="base">
        <a:spcBef>
          <a:spcPct val="0"/>
        </a:spcBef>
        <a:spcAft>
          <a:spcPct val="0"/>
        </a:spcAft>
        <a:defRPr sz="4800">
          <a:solidFill>
            <a:schemeClr val="tx2"/>
          </a:solidFill>
          <a:latin typeface="Tw Cen MT Condensed Extra Bold" pitchFamily="34" charset="0"/>
        </a:defRPr>
      </a:lvl4pPr>
      <a:lvl5pPr algn="l" rtl="0" fontAlgn="base">
        <a:spcBef>
          <a:spcPct val="0"/>
        </a:spcBef>
        <a:spcAft>
          <a:spcPct val="0"/>
        </a:spcAft>
        <a:defRPr sz="4800">
          <a:solidFill>
            <a:schemeClr val="tx2"/>
          </a:solidFill>
          <a:latin typeface="Tw Cen MT Condensed Extra Bold" pitchFamily="34" charset="0"/>
        </a:defRPr>
      </a:lvl5pPr>
      <a:lvl6pPr marL="457200" algn="l" rtl="0" fontAlgn="base">
        <a:spcBef>
          <a:spcPct val="0"/>
        </a:spcBef>
        <a:spcAft>
          <a:spcPct val="0"/>
        </a:spcAft>
        <a:defRPr sz="4800">
          <a:solidFill>
            <a:schemeClr val="tx2"/>
          </a:solidFill>
          <a:latin typeface="Tw Cen MT Condensed Extra Bold" pitchFamily="34" charset="0"/>
        </a:defRPr>
      </a:lvl6pPr>
      <a:lvl7pPr marL="914400" algn="l" rtl="0" fontAlgn="base">
        <a:spcBef>
          <a:spcPct val="0"/>
        </a:spcBef>
        <a:spcAft>
          <a:spcPct val="0"/>
        </a:spcAft>
        <a:defRPr sz="4800">
          <a:solidFill>
            <a:schemeClr val="tx2"/>
          </a:solidFill>
          <a:latin typeface="Tw Cen MT Condensed Extra Bold" pitchFamily="34" charset="0"/>
        </a:defRPr>
      </a:lvl7pPr>
      <a:lvl8pPr marL="1371600" algn="l" rtl="0" fontAlgn="base">
        <a:spcBef>
          <a:spcPct val="0"/>
        </a:spcBef>
        <a:spcAft>
          <a:spcPct val="0"/>
        </a:spcAft>
        <a:defRPr sz="4800">
          <a:solidFill>
            <a:schemeClr val="tx2"/>
          </a:solidFill>
          <a:latin typeface="Tw Cen MT Condensed Extra Bold" pitchFamily="34" charset="0"/>
        </a:defRPr>
      </a:lvl8pPr>
      <a:lvl9pPr marL="1828800" algn="l" rtl="0" fontAlgn="base">
        <a:spcBef>
          <a:spcPct val="0"/>
        </a:spcBef>
        <a:spcAft>
          <a:spcPct val="0"/>
        </a:spcAft>
        <a:defRPr sz="4800">
          <a:solidFill>
            <a:schemeClr val="tx2"/>
          </a:solidFill>
          <a:latin typeface="Tw Cen MT Condensed Extra Bold" pitchFamily="34" charset="0"/>
        </a:defRPr>
      </a:lvl9pPr>
    </p:titleStyle>
    <p:bodyStyle>
      <a:lvl1pPr marL="342900" indent="-342900" algn="l" rtl="0" fontAlgn="base">
        <a:spcBef>
          <a:spcPct val="20000"/>
        </a:spcBef>
        <a:spcAft>
          <a:spcPct val="0"/>
        </a:spcAft>
        <a:buChar char="•"/>
        <a:defRPr sz="2800" b="1" i="1">
          <a:solidFill>
            <a:schemeClr val="tx1"/>
          </a:solidFill>
          <a:latin typeface="+mn-lt"/>
          <a:ea typeface="+mn-ea"/>
          <a:cs typeface="+mn-cs"/>
        </a:defRPr>
      </a:lvl1pPr>
      <a:lvl2pPr marL="742950" indent="-285750" algn="l" rtl="0" fontAlgn="base">
        <a:spcBef>
          <a:spcPct val="20000"/>
        </a:spcBef>
        <a:spcAft>
          <a:spcPct val="0"/>
        </a:spcAft>
        <a:buChar char="–"/>
        <a:defRPr sz="2400" b="1" i="1">
          <a:solidFill>
            <a:schemeClr val="tx1"/>
          </a:solidFill>
          <a:latin typeface="+mn-lt"/>
        </a:defRPr>
      </a:lvl2pPr>
      <a:lvl3pPr marL="1143000" indent="-228600" algn="l" rtl="0" fontAlgn="base">
        <a:spcBef>
          <a:spcPct val="20000"/>
        </a:spcBef>
        <a:spcAft>
          <a:spcPct val="0"/>
        </a:spcAft>
        <a:buChar char="•"/>
        <a:defRPr sz="2000" b="1" i="1">
          <a:solidFill>
            <a:schemeClr val="tx1"/>
          </a:solidFill>
          <a:latin typeface="+mn-lt"/>
        </a:defRPr>
      </a:lvl3pPr>
      <a:lvl4pPr marL="1600200" indent="-228600" algn="l" rtl="0" fontAlgn="base">
        <a:spcBef>
          <a:spcPct val="20000"/>
        </a:spcBef>
        <a:spcAft>
          <a:spcPct val="0"/>
        </a:spcAft>
        <a:buChar char="–"/>
        <a:defRPr b="1" i="1">
          <a:solidFill>
            <a:schemeClr val="tx1"/>
          </a:solidFill>
          <a:latin typeface="+mn-lt"/>
        </a:defRPr>
      </a:lvl4pPr>
      <a:lvl5pPr marL="2057400" indent="-228600" algn="l" rtl="0" fontAlgn="base">
        <a:spcBef>
          <a:spcPct val="20000"/>
        </a:spcBef>
        <a:spcAft>
          <a:spcPct val="0"/>
        </a:spcAft>
        <a:buChar char="»"/>
        <a:defRPr b="1" i="1">
          <a:solidFill>
            <a:schemeClr val="tx1"/>
          </a:solidFill>
          <a:latin typeface="+mn-lt"/>
        </a:defRPr>
      </a:lvl5pPr>
      <a:lvl6pPr marL="2514600" indent="-228600" algn="l" rtl="0" fontAlgn="base">
        <a:spcBef>
          <a:spcPct val="20000"/>
        </a:spcBef>
        <a:spcAft>
          <a:spcPct val="0"/>
        </a:spcAft>
        <a:buChar char="»"/>
        <a:defRPr b="1" i="1">
          <a:solidFill>
            <a:schemeClr val="tx1"/>
          </a:solidFill>
          <a:latin typeface="+mn-lt"/>
        </a:defRPr>
      </a:lvl6pPr>
      <a:lvl7pPr marL="2971800" indent="-228600" algn="l" rtl="0" fontAlgn="base">
        <a:spcBef>
          <a:spcPct val="20000"/>
        </a:spcBef>
        <a:spcAft>
          <a:spcPct val="0"/>
        </a:spcAft>
        <a:buChar char="»"/>
        <a:defRPr b="1" i="1">
          <a:solidFill>
            <a:schemeClr val="tx1"/>
          </a:solidFill>
          <a:latin typeface="+mn-lt"/>
        </a:defRPr>
      </a:lvl7pPr>
      <a:lvl8pPr marL="3429000" indent="-228600" algn="l" rtl="0" fontAlgn="base">
        <a:spcBef>
          <a:spcPct val="20000"/>
        </a:spcBef>
        <a:spcAft>
          <a:spcPct val="0"/>
        </a:spcAft>
        <a:buChar char="»"/>
        <a:defRPr b="1" i="1">
          <a:solidFill>
            <a:schemeClr val="tx1"/>
          </a:solidFill>
          <a:latin typeface="+mn-lt"/>
        </a:defRPr>
      </a:lvl8pPr>
      <a:lvl9pPr marL="3886200" indent="-228600" algn="l" rtl="0" fontAlgn="base">
        <a:spcBef>
          <a:spcPct val="20000"/>
        </a:spcBef>
        <a:spcAft>
          <a:spcPct val="0"/>
        </a:spcAft>
        <a:buChar char="»"/>
        <a:defRPr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bg1"/>
            </a:gs>
          </a:gsLst>
          <a:lin ang="0" scaled="1"/>
        </a:gradFill>
        <a:effectLst/>
      </p:bgPr>
    </p:bg>
    <p:spTree>
      <p:nvGrpSpPr>
        <p:cNvPr id="1" name=""/>
        <p:cNvGrpSpPr/>
        <p:nvPr/>
      </p:nvGrpSpPr>
      <p:grpSpPr>
        <a:xfrm>
          <a:off x="0" y="0"/>
          <a:ext cx="0" cy="0"/>
          <a:chOff x="0" y="0"/>
          <a:chExt cx="0" cy="0"/>
        </a:xfrm>
      </p:grpSpPr>
      <p:pic>
        <p:nvPicPr>
          <p:cNvPr id="289794" name="Picture 2" descr="Picture1"/>
          <p:cNvPicPr>
            <a:picLocks noChangeAspect="1" noChangeArrowheads="1"/>
          </p:cNvPicPr>
          <p:nvPr userDrawn="1"/>
        </p:nvPicPr>
        <p:blipFill>
          <a:blip r:embed="rId13">
            <a:lum bright="46000" contrast="-82000"/>
          </a:blip>
          <a:srcRect b="21138"/>
          <a:stretch>
            <a:fillRect/>
          </a:stretch>
        </p:blipFill>
        <p:spPr bwMode="auto">
          <a:xfrm>
            <a:off x="0" y="1447800"/>
            <a:ext cx="9144000" cy="5410200"/>
          </a:xfrm>
          <a:prstGeom prst="rect">
            <a:avLst/>
          </a:prstGeom>
          <a:noFill/>
        </p:spPr>
      </p:pic>
      <p:sp>
        <p:nvSpPr>
          <p:cNvPr id="289795" name="Rectangle 3"/>
          <p:cNvSpPr>
            <a:spLocks noGrp="1" noChangeArrowheads="1"/>
          </p:cNvSpPr>
          <p:nvPr>
            <p:ph type="title"/>
          </p:nvPr>
        </p:nvSpPr>
        <p:spPr bwMode="auto">
          <a:xfrm>
            <a:off x="2743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979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97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97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979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BEF1F5-BD9E-4100-8EF9-79090E285DB2}" type="slidenum">
              <a:rPr lang="en-US"/>
              <a:pPr/>
              <a:t>‹#›</a:t>
            </a:fld>
            <a:endParaRPr lang="en-US"/>
          </a:p>
        </p:txBody>
      </p:sp>
      <p:pic>
        <p:nvPicPr>
          <p:cNvPr id="289803" name="Picture 35" descr="DSC_2053.JPG"/>
          <p:cNvPicPr>
            <a:picLocks noChangeArrowheads="1"/>
          </p:cNvPicPr>
          <p:nvPr userDrawn="1"/>
        </p:nvPicPr>
        <p:blipFill>
          <a:blip r:embed="rId14"/>
          <a:srcRect/>
          <a:stretch>
            <a:fillRect/>
          </a:stretch>
        </p:blipFill>
        <p:spPr bwMode="auto">
          <a:xfrm>
            <a:off x="-152400" y="-76200"/>
            <a:ext cx="2895600"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Tw Cen MT Condensed Extra Bold" pitchFamily="34" charset="0"/>
        </a:defRPr>
      </a:lvl2pPr>
      <a:lvl3pPr algn="l" rtl="0" fontAlgn="base">
        <a:spcBef>
          <a:spcPct val="0"/>
        </a:spcBef>
        <a:spcAft>
          <a:spcPct val="0"/>
        </a:spcAft>
        <a:defRPr sz="4800">
          <a:solidFill>
            <a:schemeClr val="tx2"/>
          </a:solidFill>
          <a:latin typeface="Tw Cen MT Condensed Extra Bold" pitchFamily="34" charset="0"/>
        </a:defRPr>
      </a:lvl3pPr>
      <a:lvl4pPr algn="l" rtl="0" fontAlgn="base">
        <a:spcBef>
          <a:spcPct val="0"/>
        </a:spcBef>
        <a:spcAft>
          <a:spcPct val="0"/>
        </a:spcAft>
        <a:defRPr sz="4800">
          <a:solidFill>
            <a:schemeClr val="tx2"/>
          </a:solidFill>
          <a:latin typeface="Tw Cen MT Condensed Extra Bold" pitchFamily="34" charset="0"/>
        </a:defRPr>
      </a:lvl4pPr>
      <a:lvl5pPr algn="l" rtl="0" fontAlgn="base">
        <a:spcBef>
          <a:spcPct val="0"/>
        </a:spcBef>
        <a:spcAft>
          <a:spcPct val="0"/>
        </a:spcAft>
        <a:defRPr sz="4800">
          <a:solidFill>
            <a:schemeClr val="tx2"/>
          </a:solidFill>
          <a:latin typeface="Tw Cen MT Condensed Extra Bold" pitchFamily="34" charset="0"/>
        </a:defRPr>
      </a:lvl5pPr>
      <a:lvl6pPr marL="457200" algn="l" rtl="0" fontAlgn="base">
        <a:spcBef>
          <a:spcPct val="0"/>
        </a:spcBef>
        <a:spcAft>
          <a:spcPct val="0"/>
        </a:spcAft>
        <a:defRPr sz="4800">
          <a:solidFill>
            <a:schemeClr val="tx2"/>
          </a:solidFill>
          <a:latin typeface="Tw Cen MT Condensed Extra Bold" pitchFamily="34" charset="0"/>
        </a:defRPr>
      </a:lvl6pPr>
      <a:lvl7pPr marL="914400" algn="l" rtl="0" fontAlgn="base">
        <a:spcBef>
          <a:spcPct val="0"/>
        </a:spcBef>
        <a:spcAft>
          <a:spcPct val="0"/>
        </a:spcAft>
        <a:defRPr sz="4800">
          <a:solidFill>
            <a:schemeClr val="tx2"/>
          </a:solidFill>
          <a:latin typeface="Tw Cen MT Condensed Extra Bold" pitchFamily="34" charset="0"/>
        </a:defRPr>
      </a:lvl7pPr>
      <a:lvl8pPr marL="1371600" algn="l" rtl="0" fontAlgn="base">
        <a:spcBef>
          <a:spcPct val="0"/>
        </a:spcBef>
        <a:spcAft>
          <a:spcPct val="0"/>
        </a:spcAft>
        <a:defRPr sz="4800">
          <a:solidFill>
            <a:schemeClr val="tx2"/>
          </a:solidFill>
          <a:latin typeface="Tw Cen MT Condensed Extra Bold" pitchFamily="34" charset="0"/>
        </a:defRPr>
      </a:lvl8pPr>
      <a:lvl9pPr marL="1828800" algn="l" rtl="0" fontAlgn="base">
        <a:spcBef>
          <a:spcPct val="0"/>
        </a:spcBef>
        <a:spcAft>
          <a:spcPct val="0"/>
        </a:spcAft>
        <a:defRPr sz="4800">
          <a:solidFill>
            <a:schemeClr val="tx2"/>
          </a:solidFill>
          <a:latin typeface="Tw Cen MT Condensed Extra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58DFB"/>
            </a:gs>
            <a:gs pos="50000">
              <a:srgbClr val="FFFF99"/>
            </a:gs>
            <a:gs pos="100000">
              <a:srgbClr val="958DFB"/>
            </a:gs>
          </a:gsLst>
          <a:lin ang="5400000" scaled="1"/>
        </a:gra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274638"/>
            <a:ext cx="8731250" cy="1143000"/>
          </a:xfrm>
        </p:spPr>
        <p:txBody>
          <a:bodyPr/>
          <a:lstStyle/>
          <a:p>
            <a:pPr algn="ctr"/>
            <a:r>
              <a:rPr lang="en-US" sz="4800"/>
              <a:t>What are the objectives of Small Groups?</a:t>
            </a:r>
          </a:p>
        </p:txBody>
      </p:sp>
      <p:pic>
        <p:nvPicPr>
          <p:cNvPr id="231427" name="Picture 32" descr="DSC_9145.JPG"/>
          <p:cNvPicPr>
            <a:picLocks noGrp="1" noChangeArrowheads="1"/>
          </p:cNvPicPr>
          <p:nvPr>
            <p:ph idx="1"/>
          </p:nvPr>
        </p:nvPicPr>
        <p:blipFill>
          <a:blip r:embed="rId2"/>
          <a:srcRect/>
          <a:stretch>
            <a:fillRect/>
          </a:stretch>
        </p:blipFill>
        <p:spPr>
          <a:xfrm>
            <a:off x="762000" y="1905000"/>
            <a:ext cx="7391400" cy="4953000"/>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362200" y="152400"/>
            <a:ext cx="6172200" cy="1143000"/>
          </a:xfrm>
        </p:spPr>
        <p:txBody>
          <a:bodyPr/>
          <a:lstStyle/>
          <a:p>
            <a:r>
              <a:rPr lang="en-US"/>
              <a:t>What are the objectives of Small Groups?</a:t>
            </a:r>
          </a:p>
        </p:txBody>
      </p:sp>
      <p:sp>
        <p:nvSpPr>
          <p:cNvPr id="57347" name="Rectangle 3"/>
          <p:cNvSpPr>
            <a:spLocks noGrp="1" noChangeArrowheads="1"/>
          </p:cNvSpPr>
          <p:nvPr>
            <p:ph type="body" idx="1"/>
          </p:nvPr>
        </p:nvSpPr>
        <p:spPr/>
        <p:txBody>
          <a:bodyPr/>
          <a:lstStyle/>
          <a:p>
            <a:r>
              <a:rPr lang="en-US" b="0" i="0">
                <a:solidFill>
                  <a:srgbClr val="0000CC"/>
                </a:solidFill>
              </a:rPr>
              <a:t>Spiritual growth</a:t>
            </a:r>
            <a:r>
              <a:rPr lang="en-US" b="0" i="0"/>
              <a:t>—achieved through the study of the Word, prayer, witnessing and fellowship.</a:t>
            </a:r>
          </a:p>
          <a:p>
            <a:r>
              <a:rPr lang="en-US" b="0" i="0">
                <a:solidFill>
                  <a:srgbClr val="0000CC"/>
                </a:solidFill>
              </a:rPr>
              <a:t>Community Outreach</a:t>
            </a:r>
            <a:r>
              <a:rPr lang="en-US" b="0" i="0"/>
              <a:t>—identifying and ministering to the needs of group members as well as those in the community. </a:t>
            </a:r>
          </a:p>
          <a:p>
            <a:r>
              <a:rPr lang="en-US" b="0" i="0">
                <a:solidFill>
                  <a:srgbClr val="0000CC"/>
                </a:solidFill>
              </a:rPr>
              <a:t>Evangelism</a:t>
            </a:r>
            <a:r>
              <a:rPr lang="en-US" b="0" i="0"/>
              <a:t>—building relationships as well as actively leading people to Christ</a:t>
            </a:r>
          </a:p>
          <a:p>
            <a:r>
              <a:rPr lang="en-US" b="0" i="0">
                <a:solidFill>
                  <a:srgbClr val="0000CC"/>
                </a:solidFill>
              </a:rPr>
              <a:t>Testimonies, vol. 7, p. 22</a:t>
            </a:r>
            <a:r>
              <a:rPr lang="en-US" b="0" i="0"/>
              <a:t>— “Let the members be formed into small companies, to work not only for church members, but for unbelievers.”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fade">
                                      <p:cBhvr>
                                        <p:cTn id="14" dur="1000"/>
                                        <p:tgtEl>
                                          <p:spTgt spid="57347">
                                            <p:txEl>
                                              <p:pRg st="1" end="1"/>
                                            </p:txEl>
                                          </p:spTgt>
                                        </p:tgtEl>
                                      </p:cBhvr>
                                    </p:animEffect>
                                    <p:anim calcmode="lin" valueType="num">
                                      <p:cBhvr>
                                        <p:cTn id="15"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1000"/>
                                        <p:tgtEl>
                                          <p:spTgt spid="57347">
                                            <p:txEl>
                                              <p:pRg st="2" end="2"/>
                                            </p:txEl>
                                          </p:spTgt>
                                        </p:tgtEl>
                                      </p:cBhvr>
                                    </p:animEffect>
                                    <p:anim calcmode="lin" valueType="num">
                                      <p:cBhvr>
                                        <p:cTn id="2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7347">
                                            <p:txEl>
                                              <p:pRg st="3" end="3"/>
                                            </p:txEl>
                                          </p:spTgt>
                                        </p:tgtEl>
                                        <p:attrNameLst>
                                          <p:attrName>style.visibility</p:attrName>
                                        </p:attrNameLst>
                                      </p:cBhvr>
                                      <p:to>
                                        <p:strVal val="visible"/>
                                      </p:to>
                                    </p:set>
                                    <p:animEffect transition="in" filter="fade">
                                      <p:cBhvr>
                                        <p:cTn id="28" dur="1000"/>
                                        <p:tgtEl>
                                          <p:spTgt spid="57347">
                                            <p:txEl>
                                              <p:pRg st="3" end="3"/>
                                            </p:txEl>
                                          </p:spTgt>
                                        </p:tgtEl>
                                      </p:cBhvr>
                                    </p:animEffect>
                                    <p:anim calcmode="lin" valueType="num">
                                      <p:cBhvr>
                                        <p:cTn id="2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z="4800"/>
              <a:t>What are Small Groups, and how do they operate?</a:t>
            </a:r>
          </a:p>
        </p:txBody>
      </p:sp>
      <p:pic>
        <p:nvPicPr>
          <p:cNvPr id="232452" name="Picture 35" descr="DSC_2053.JPG"/>
          <p:cNvPicPr>
            <a:picLocks noGrp="1" noChangeArrowheads="1"/>
          </p:cNvPicPr>
          <p:nvPr>
            <p:ph idx="1"/>
          </p:nvPr>
        </p:nvPicPr>
        <p:blipFill>
          <a:blip r:embed="rId2"/>
          <a:srcRect/>
          <a:stretch>
            <a:fillRect/>
          </a:stretch>
        </p:blipFill>
        <p:spPr>
          <a:xfrm>
            <a:off x="838200" y="1905000"/>
            <a:ext cx="7315200" cy="4191000"/>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819400" y="152400"/>
            <a:ext cx="5715000" cy="1143000"/>
          </a:xfrm>
        </p:spPr>
        <p:txBody>
          <a:bodyPr/>
          <a:lstStyle/>
          <a:p>
            <a:r>
              <a:rPr lang="en-US" sz="3600"/>
              <a:t>What are Small Groups, and how do they operate?</a:t>
            </a:r>
          </a:p>
        </p:txBody>
      </p:sp>
      <p:sp>
        <p:nvSpPr>
          <p:cNvPr id="63491" name="Rectangle 3"/>
          <p:cNvSpPr>
            <a:spLocks noGrp="1" noChangeArrowheads="1"/>
          </p:cNvSpPr>
          <p:nvPr>
            <p:ph type="body" idx="1"/>
          </p:nvPr>
        </p:nvSpPr>
        <p:spPr>
          <a:xfrm>
            <a:off x="76200" y="1570038"/>
            <a:ext cx="9067800" cy="4525962"/>
          </a:xfrm>
        </p:spPr>
        <p:txBody>
          <a:bodyPr/>
          <a:lstStyle/>
          <a:p>
            <a:r>
              <a:rPr lang="en-US" sz="3000"/>
              <a:t>Small groups are weekly meetings of 3 – 12 persons who are interested in their personal spiritual growth as well as witnessing.</a:t>
            </a:r>
          </a:p>
          <a:p>
            <a:r>
              <a:rPr lang="en-US" sz="3000"/>
              <a:t>The meetings last approximately one hour each week.</a:t>
            </a:r>
          </a:p>
          <a:p>
            <a:r>
              <a:rPr lang="en-US" sz="3000"/>
              <a:t>The group members can be organized based on geographic location as well as affiliation with other members of the group.</a:t>
            </a:r>
          </a:p>
          <a:p>
            <a:r>
              <a:rPr lang="en-US" sz="3000"/>
              <a:t>The meetings can be conducted in a house, a garage, a cottage or anywhere that is convenient</a:t>
            </a:r>
          </a:p>
          <a:p>
            <a:r>
              <a:rPr lang="en-US" sz="3000"/>
              <a:t>Each group should have a leader and an associate leader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fade">
                                      <p:cBhvr>
                                        <p:cTn id="14" dur="1000"/>
                                        <p:tgtEl>
                                          <p:spTgt spid="63491">
                                            <p:txEl>
                                              <p:pRg st="1" end="1"/>
                                            </p:txEl>
                                          </p:spTgt>
                                        </p:tgtEl>
                                      </p:cBhvr>
                                    </p:animEffect>
                                    <p:anim calcmode="lin" valueType="num">
                                      <p:cBhvr>
                                        <p:cTn id="15"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1000"/>
                                        <p:tgtEl>
                                          <p:spTgt spid="63491">
                                            <p:txEl>
                                              <p:pRg st="2" end="2"/>
                                            </p:txEl>
                                          </p:spTgt>
                                        </p:tgtEl>
                                      </p:cBhvr>
                                    </p:animEffect>
                                    <p:anim calcmode="lin" valueType="num">
                                      <p:cBhvr>
                                        <p:cTn id="22"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Effect transition="in" filter="fade">
                                      <p:cBhvr>
                                        <p:cTn id="28" dur="1000"/>
                                        <p:tgtEl>
                                          <p:spTgt spid="63491">
                                            <p:txEl>
                                              <p:pRg st="3" end="3"/>
                                            </p:txEl>
                                          </p:spTgt>
                                        </p:tgtEl>
                                      </p:cBhvr>
                                    </p:animEffect>
                                    <p:anim calcmode="lin" valueType="num">
                                      <p:cBhvr>
                                        <p:cTn id="29"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34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fade">
                                      <p:cBhvr>
                                        <p:cTn id="35" dur="1000"/>
                                        <p:tgtEl>
                                          <p:spTgt spid="63491">
                                            <p:txEl>
                                              <p:pRg st="4" end="4"/>
                                            </p:txEl>
                                          </p:spTgt>
                                        </p:tgtEl>
                                      </p:cBhvr>
                                    </p:animEffect>
                                    <p:anim calcmode="lin" valueType="num">
                                      <p:cBhvr>
                                        <p:cTn id="36"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1"/>
          </p:nvPr>
        </p:nvSpPr>
        <p:spPr>
          <a:xfrm>
            <a:off x="76200" y="1570038"/>
            <a:ext cx="9067800" cy="4525962"/>
          </a:xfrm>
        </p:spPr>
        <p:txBody>
          <a:bodyPr/>
          <a:lstStyle/>
          <a:p>
            <a:r>
              <a:rPr lang="en-US" sz="3400"/>
              <a:t>The members of the group are to decide the day, time and place of meeting.</a:t>
            </a:r>
          </a:p>
          <a:p>
            <a:r>
              <a:rPr lang="en-US" sz="3400"/>
              <a:t>Each group pledges to meet regularly for at least six months.</a:t>
            </a:r>
          </a:p>
          <a:p>
            <a:r>
              <a:rPr lang="en-US" sz="3400"/>
              <a:t>After the six months the group can make a re-commitment to continue for another time period.</a:t>
            </a:r>
          </a:p>
          <a:p>
            <a:r>
              <a:rPr lang="en-US" sz="3400"/>
              <a:t>The groups are to establish their goals for growth, with plans to create new groups.</a:t>
            </a:r>
          </a:p>
        </p:txBody>
      </p:sp>
      <p:sp>
        <p:nvSpPr>
          <p:cNvPr id="234502" name="Rectangle 6"/>
          <p:cNvSpPr>
            <a:spLocks noGrp="1" noChangeArrowheads="1"/>
          </p:cNvSpPr>
          <p:nvPr>
            <p:ph type="title"/>
          </p:nvPr>
        </p:nvSpPr>
        <p:spPr>
          <a:xfrm>
            <a:off x="2819400" y="152400"/>
            <a:ext cx="5715000" cy="1143000"/>
          </a:xfrm>
          <a:noFill/>
          <a:ln/>
        </p:spPr>
        <p:txBody>
          <a:bodyPr/>
          <a:lstStyle/>
          <a:p>
            <a:r>
              <a:rPr lang="en-US" sz="3600"/>
              <a:t>What are Small Groups, and how do they operate?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fade">
                                      <p:cBhvr>
                                        <p:cTn id="7" dur="1000"/>
                                        <p:tgtEl>
                                          <p:spTgt spid="234499">
                                            <p:txEl>
                                              <p:pRg st="0" end="0"/>
                                            </p:txEl>
                                          </p:spTgt>
                                        </p:tgtEl>
                                      </p:cBhvr>
                                    </p:animEffect>
                                    <p:anim calcmode="lin" valueType="num">
                                      <p:cBhvr>
                                        <p:cTn id="8" dur="1000" fill="hold"/>
                                        <p:tgtEl>
                                          <p:spTgt spid="234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4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34499">
                                            <p:txEl>
                                              <p:pRg st="1" end="1"/>
                                            </p:txEl>
                                          </p:spTgt>
                                        </p:tgtEl>
                                        <p:attrNameLst>
                                          <p:attrName>style.visibility</p:attrName>
                                        </p:attrNameLst>
                                      </p:cBhvr>
                                      <p:to>
                                        <p:strVal val="visible"/>
                                      </p:to>
                                    </p:set>
                                    <p:animEffect transition="in" filter="fade">
                                      <p:cBhvr>
                                        <p:cTn id="14" dur="1000"/>
                                        <p:tgtEl>
                                          <p:spTgt spid="234499">
                                            <p:txEl>
                                              <p:pRg st="1" end="1"/>
                                            </p:txEl>
                                          </p:spTgt>
                                        </p:tgtEl>
                                      </p:cBhvr>
                                    </p:animEffect>
                                    <p:anim calcmode="lin" valueType="num">
                                      <p:cBhvr>
                                        <p:cTn id="15" dur="10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44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34499">
                                            <p:txEl>
                                              <p:pRg st="2" end="2"/>
                                            </p:txEl>
                                          </p:spTgt>
                                        </p:tgtEl>
                                        <p:attrNameLst>
                                          <p:attrName>style.visibility</p:attrName>
                                        </p:attrNameLst>
                                      </p:cBhvr>
                                      <p:to>
                                        <p:strVal val="visible"/>
                                      </p:to>
                                    </p:set>
                                    <p:animEffect transition="in" filter="fade">
                                      <p:cBhvr>
                                        <p:cTn id="21" dur="1000"/>
                                        <p:tgtEl>
                                          <p:spTgt spid="234499">
                                            <p:txEl>
                                              <p:pRg st="2" end="2"/>
                                            </p:txEl>
                                          </p:spTgt>
                                        </p:tgtEl>
                                      </p:cBhvr>
                                    </p:animEffect>
                                    <p:anim calcmode="lin" valueType="num">
                                      <p:cBhvr>
                                        <p:cTn id="22" dur="1000" fill="hold"/>
                                        <p:tgtEl>
                                          <p:spTgt spid="2344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44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34499">
                                            <p:txEl>
                                              <p:pRg st="3" end="3"/>
                                            </p:txEl>
                                          </p:spTgt>
                                        </p:tgtEl>
                                        <p:attrNameLst>
                                          <p:attrName>style.visibility</p:attrName>
                                        </p:attrNameLst>
                                      </p:cBhvr>
                                      <p:to>
                                        <p:strVal val="visible"/>
                                      </p:to>
                                    </p:set>
                                    <p:animEffect transition="in" filter="fade">
                                      <p:cBhvr>
                                        <p:cTn id="28" dur="1000"/>
                                        <p:tgtEl>
                                          <p:spTgt spid="234499">
                                            <p:txEl>
                                              <p:pRg st="3" end="3"/>
                                            </p:txEl>
                                          </p:spTgt>
                                        </p:tgtEl>
                                      </p:cBhvr>
                                    </p:animEffect>
                                    <p:anim calcmode="lin" valueType="num">
                                      <p:cBhvr>
                                        <p:cTn id="29" dur="1000" fill="hold"/>
                                        <p:tgtEl>
                                          <p:spTgt spid="2344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44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457200"/>
            <a:ext cx="8229600" cy="1143000"/>
          </a:xfrm>
        </p:spPr>
        <p:txBody>
          <a:bodyPr/>
          <a:lstStyle/>
          <a:p>
            <a:r>
              <a:rPr lang="en-US" sz="6600"/>
              <a:t>Programme Guide</a:t>
            </a:r>
          </a:p>
        </p:txBody>
      </p:sp>
      <p:pic>
        <p:nvPicPr>
          <p:cNvPr id="235524" name="Picture 35" descr="DSC_2053.JPG"/>
          <p:cNvPicPr>
            <a:picLocks noGrp="1" noChangeArrowheads="1"/>
          </p:cNvPicPr>
          <p:nvPr>
            <p:ph idx="1"/>
          </p:nvPr>
        </p:nvPicPr>
        <p:blipFill>
          <a:blip r:embed="rId2"/>
          <a:srcRect/>
          <a:stretch>
            <a:fillRect/>
          </a:stretch>
        </p:blipFill>
        <p:spPr>
          <a:xfrm>
            <a:off x="914400" y="2057400"/>
            <a:ext cx="7086600" cy="4114800"/>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438400" y="76200"/>
            <a:ext cx="6324600" cy="1143000"/>
          </a:xfrm>
        </p:spPr>
        <p:txBody>
          <a:bodyPr/>
          <a:lstStyle/>
          <a:p>
            <a:pPr algn="ctr"/>
            <a:r>
              <a:rPr lang="en-US" sz="5400"/>
              <a:t>Programme Guide</a:t>
            </a:r>
          </a:p>
        </p:txBody>
      </p:sp>
      <p:sp>
        <p:nvSpPr>
          <p:cNvPr id="73731" name="Rectangle 3"/>
          <p:cNvSpPr>
            <a:spLocks noGrp="1" noChangeArrowheads="1"/>
          </p:cNvSpPr>
          <p:nvPr>
            <p:ph type="body" idx="1"/>
          </p:nvPr>
        </p:nvSpPr>
        <p:spPr>
          <a:xfrm>
            <a:off x="0" y="1447800"/>
            <a:ext cx="9144000" cy="4678363"/>
          </a:xfrm>
        </p:spPr>
        <p:txBody>
          <a:bodyPr/>
          <a:lstStyle/>
          <a:p>
            <a:pPr>
              <a:lnSpc>
                <a:spcPct val="90000"/>
              </a:lnSpc>
            </a:pPr>
            <a:r>
              <a:rPr lang="en-US" sz="3000"/>
              <a:t>The time frame given for each item is flexible, but the following is given to ensure order and adequate time for the study of the Scripture.</a:t>
            </a:r>
          </a:p>
          <a:p>
            <a:pPr lvl="1">
              <a:lnSpc>
                <a:spcPct val="90000"/>
              </a:lnSpc>
            </a:pPr>
            <a:r>
              <a:rPr lang="en-US" sz="3000">
                <a:solidFill>
                  <a:srgbClr val="0000CC"/>
                </a:solidFill>
              </a:rPr>
              <a:t>Welcome &amp; praise</a:t>
            </a:r>
            <a:r>
              <a:rPr lang="en-US" sz="3000"/>
              <a:t> – 10 minutes</a:t>
            </a:r>
          </a:p>
          <a:p>
            <a:pPr lvl="1">
              <a:lnSpc>
                <a:spcPct val="90000"/>
              </a:lnSpc>
            </a:pPr>
            <a:r>
              <a:rPr lang="en-US" sz="3000">
                <a:solidFill>
                  <a:srgbClr val="0000CC"/>
                </a:solidFill>
              </a:rPr>
              <a:t>Fellowship</a:t>
            </a:r>
            <a:r>
              <a:rPr lang="en-US" sz="3000"/>
              <a:t> – 10 minutes (introduction of visitors &amp; taking time to know each other)</a:t>
            </a:r>
          </a:p>
          <a:p>
            <a:pPr lvl="1">
              <a:lnSpc>
                <a:spcPct val="90000"/>
              </a:lnSpc>
            </a:pPr>
            <a:r>
              <a:rPr lang="en-US" sz="3000">
                <a:solidFill>
                  <a:srgbClr val="0000CC"/>
                </a:solidFill>
              </a:rPr>
              <a:t>Testimonies</a:t>
            </a:r>
            <a:r>
              <a:rPr lang="en-US" sz="3000"/>
              <a:t> – 15 minutes (members share something that has been a blessing to them or others, or an experience in witnessing. The leader also shares the plans for evangelism together with the group evaluate their activities to ensure that the goals are being achieved).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Effect transition="in" filter="fade">
                                      <p:cBhvr>
                                        <p:cTn id="14" dur="1000"/>
                                        <p:tgtEl>
                                          <p:spTgt spid="73731">
                                            <p:txEl>
                                              <p:pRg st="1" end="1"/>
                                            </p:txEl>
                                          </p:spTgt>
                                        </p:tgtEl>
                                      </p:cBhvr>
                                    </p:animEffect>
                                    <p:anim calcmode="lin" valueType="num">
                                      <p:cBhvr>
                                        <p:cTn id="15"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Effect transition="in" filter="fade">
                                      <p:cBhvr>
                                        <p:cTn id="21" dur="1000"/>
                                        <p:tgtEl>
                                          <p:spTgt spid="73731">
                                            <p:txEl>
                                              <p:pRg st="2" end="2"/>
                                            </p:txEl>
                                          </p:spTgt>
                                        </p:tgtEl>
                                      </p:cBhvr>
                                    </p:animEffect>
                                    <p:anim calcmode="lin" valueType="num">
                                      <p:cBhvr>
                                        <p:cTn id="22"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3731">
                                            <p:txEl>
                                              <p:pRg st="3" end="3"/>
                                            </p:txEl>
                                          </p:spTgt>
                                        </p:tgtEl>
                                        <p:attrNameLst>
                                          <p:attrName>style.visibility</p:attrName>
                                        </p:attrNameLst>
                                      </p:cBhvr>
                                      <p:to>
                                        <p:strVal val="visible"/>
                                      </p:to>
                                    </p:set>
                                    <p:animEffect transition="in" filter="fade">
                                      <p:cBhvr>
                                        <p:cTn id="28" dur="1000"/>
                                        <p:tgtEl>
                                          <p:spTgt spid="73731">
                                            <p:txEl>
                                              <p:pRg st="3" end="3"/>
                                            </p:txEl>
                                          </p:spTgt>
                                        </p:tgtEl>
                                      </p:cBhvr>
                                    </p:animEffect>
                                    <p:anim calcmode="lin" valueType="num">
                                      <p:cBhvr>
                                        <p:cTn id="29"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37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438400" y="76200"/>
            <a:ext cx="6324600" cy="1143000"/>
          </a:xfrm>
        </p:spPr>
        <p:txBody>
          <a:bodyPr/>
          <a:lstStyle/>
          <a:p>
            <a:pPr algn="ctr"/>
            <a:r>
              <a:rPr lang="en-US" sz="5400"/>
              <a:t>Programme Guide</a:t>
            </a:r>
          </a:p>
        </p:txBody>
      </p:sp>
      <p:sp>
        <p:nvSpPr>
          <p:cNvPr id="308227" name="Rectangle 3"/>
          <p:cNvSpPr>
            <a:spLocks noGrp="1" noChangeArrowheads="1"/>
          </p:cNvSpPr>
          <p:nvPr>
            <p:ph type="body" idx="1"/>
          </p:nvPr>
        </p:nvSpPr>
        <p:spPr>
          <a:xfrm>
            <a:off x="228600" y="1600200"/>
            <a:ext cx="8915400" cy="4525963"/>
          </a:xfrm>
        </p:spPr>
        <p:txBody>
          <a:bodyPr/>
          <a:lstStyle/>
          <a:p>
            <a:pPr lvl="1"/>
            <a:r>
              <a:rPr lang="en-US" sz="3000">
                <a:solidFill>
                  <a:srgbClr val="0000CC"/>
                </a:solidFill>
              </a:rPr>
              <a:t>Bible study</a:t>
            </a:r>
            <a:r>
              <a:rPr lang="en-US" sz="3000"/>
              <a:t> – 35 minutes (all members are to participate in the study, reading Bible passages, applying the message studied to their lives, and committing to implement and live what they have learnt).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fade">
                                      <p:cBhvr>
                                        <p:cTn id="7" dur="1000"/>
                                        <p:tgtEl>
                                          <p:spTgt spid="308227">
                                            <p:txEl>
                                              <p:pRg st="0" end="0"/>
                                            </p:txEl>
                                          </p:spTgt>
                                        </p:tgtEl>
                                      </p:cBhvr>
                                    </p:animEffect>
                                    <p:anim calcmode="lin" valueType="num">
                                      <p:cBhvr>
                                        <p:cTn id="8" dur="1000" fill="hold"/>
                                        <p:tgtEl>
                                          <p:spTgt spid="308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82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4800"/>
              <a:t>How to Establish Small Groups in the Local Church</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28600" y="1524000"/>
            <a:ext cx="8686800" cy="4525963"/>
          </a:xfrm>
        </p:spPr>
        <p:txBody>
          <a:bodyPr/>
          <a:lstStyle/>
          <a:p>
            <a:pPr>
              <a:lnSpc>
                <a:spcPct val="90000"/>
              </a:lnSpc>
            </a:pPr>
            <a:r>
              <a:rPr lang="en-US" sz="3000" b="0" i="0"/>
              <a:t>The Church Pastor or First Elder calls the Church Board and prayerfully present the matter to the members.</a:t>
            </a:r>
          </a:p>
          <a:p>
            <a:pPr>
              <a:lnSpc>
                <a:spcPct val="90000"/>
              </a:lnSpc>
            </a:pPr>
            <a:r>
              <a:rPr lang="en-US" sz="3000" b="0" i="0"/>
              <a:t>The plan should not be imposed. The participation and involvement of the members in the small groups, is voluntary.</a:t>
            </a:r>
          </a:p>
          <a:p>
            <a:pPr>
              <a:lnSpc>
                <a:spcPct val="90000"/>
              </a:lnSpc>
            </a:pPr>
            <a:r>
              <a:rPr lang="en-US" sz="3000" b="0" i="0"/>
              <a:t>Help the leaders and members understand the programme.</a:t>
            </a:r>
          </a:p>
          <a:p>
            <a:pPr>
              <a:lnSpc>
                <a:spcPct val="90000"/>
              </a:lnSpc>
            </a:pPr>
            <a:r>
              <a:rPr lang="en-US" sz="3000" b="0" i="0"/>
              <a:t>Provide both leaders and members with relevant materials.</a:t>
            </a:r>
          </a:p>
          <a:p>
            <a:pPr>
              <a:lnSpc>
                <a:spcPct val="90000"/>
              </a:lnSpc>
            </a:pPr>
            <a:r>
              <a:rPr lang="en-US" sz="3000" b="0" i="0"/>
              <a:t>Establish pilot groups in each church. Don’t start everyone at the same time.</a:t>
            </a:r>
          </a:p>
        </p:txBody>
      </p:sp>
      <p:sp>
        <p:nvSpPr>
          <p:cNvPr id="79877" name="Rectangle 5"/>
          <p:cNvSpPr>
            <a:spLocks noGrp="1" noChangeArrowheads="1"/>
          </p:cNvSpPr>
          <p:nvPr>
            <p:ph type="title"/>
          </p:nvPr>
        </p:nvSpPr>
        <p:spPr>
          <a:xfrm>
            <a:off x="2438400" y="152400"/>
            <a:ext cx="6705600" cy="1143000"/>
          </a:xfrm>
          <a:noFill/>
          <a:ln/>
        </p:spPr>
        <p:txBody>
          <a:bodyPr/>
          <a:lstStyle/>
          <a:p>
            <a:r>
              <a:rPr lang="en-US"/>
              <a:t>How to Establish Small Groups in the Local Church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anim calcmode="lin" valueType="num">
                                      <p:cBhvr>
                                        <p:cTn id="8"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Effect transition="in" filter="fade">
                                      <p:cBhvr>
                                        <p:cTn id="14" dur="1000"/>
                                        <p:tgtEl>
                                          <p:spTgt spid="79875">
                                            <p:txEl>
                                              <p:pRg st="1" end="1"/>
                                            </p:txEl>
                                          </p:spTgt>
                                        </p:tgtEl>
                                      </p:cBhvr>
                                    </p:animEffect>
                                    <p:anim calcmode="lin" valueType="num">
                                      <p:cBhvr>
                                        <p:cTn id="15"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98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Effect transition="in" filter="fade">
                                      <p:cBhvr>
                                        <p:cTn id="21" dur="1000"/>
                                        <p:tgtEl>
                                          <p:spTgt spid="79875">
                                            <p:txEl>
                                              <p:pRg st="2" end="2"/>
                                            </p:txEl>
                                          </p:spTgt>
                                        </p:tgtEl>
                                      </p:cBhvr>
                                    </p:animEffect>
                                    <p:anim calcmode="lin" valueType="num">
                                      <p:cBhvr>
                                        <p:cTn id="22"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9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fade">
                                      <p:cBhvr>
                                        <p:cTn id="28" dur="1000"/>
                                        <p:tgtEl>
                                          <p:spTgt spid="79875">
                                            <p:txEl>
                                              <p:pRg st="3" end="3"/>
                                            </p:txEl>
                                          </p:spTgt>
                                        </p:tgtEl>
                                      </p:cBhvr>
                                    </p:animEffect>
                                    <p:anim calcmode="lin" valueType="num">
                                      <p:cBhvr>
                                        <p:cTn id="29"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98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9875">
                                            <p:txEl>
                                              <p:pRg st="4" end="4"/>
                                            </p:txEl>
                                          </p:spTgt>
                                        </p:tgtEl>
                                        <p:attrNameLst>
                                          <p:attrName>style.visibility</p:attrName>
                                        </p:attrNameLst>
                                      </p:cBhvr>
                                      <p:to>
                                        <p:strVal val="visible"/>
                                      </p:to>
                                    </p:set>
                                    <p:animEffect transition="in" filter="fade">
                                      <p:cBhvr>
                                        <p:cTn id="35" dur="1000"/>
                                        <p:tgtEl>
                                          <p:spTgt spid="79875">
                                            <p:txEl>
                                              <p:pRg st="4" end="4"/>
                                            </p:txEl>
                                          </p:spTgt>
                                        </p:tgtEl>
                                      </p:cBhvr>
                                    </p:animEffect>
                                    <p:anim calcmode="lin" valueType="num">
                                      <p:cBhvr>
                                        <p:cTn id="36"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98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58DFB"/>
            </a:gs>
            <a:gs pos="50000">
              <a:srgbClr val="FFFF99"/>
            </a:gs>
            <a:gs pos="100000">
              <a:srgbClr val="958DFB"/>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28600"/>
            <a:ext cx="8610600" cy="1143000"/>
          </a:xfrm>
        </p:spPr>
        <p:txBody>
          <a:bodyPr/>
          <a:lstStyle/>
          <a:p>
            <a:r>
              <a:rPr lang="en-US" sz="7400"/>
              <a:t>SMALL GROUPS</a:t>
            </a:r>
          </a:p>
        </p:txBody>
      </p:sp>
      <p:sp>
        <p:nvSpPr>
          <p:cNvPr id="10246" name="Rectangle 6"/>
          <p:cNvSpPr>
            <a:spLocks noChangeArrowheads="1"/>
          </p:cNvSpPr>
          <p:nvPr/>
        </p:nvSpPr>
        <p:spPr bwMode="auto">
          <a:xfrm>
            <a:off x="304800" y="5835650"/>
            <a:ext cx="8610600" cy="717550"/>
          </a:xfrm>
          <a:prstGeom prst="rect">
            <a:avLst/>
          </a:prstGeom>
          <a:noFill/>
          <a:ln w="9525">
            <a:noFill/>
            <a:miter lim="800000"/>
            <a:headEnd/>
            <a:tailEnd/>
          </a:ln>
          <a:effectLst/>
        </p:spPr>
        <p:txBody>
          <a:bodyPr>
            <a:spAutoFit/>
          </a:bodyPr>
          <a:lstStyle/>
          <a:p>
            <a:pPr algn="ctr"/>
            <a:r>
              <a:rPr lang="en-US" sz="4100">
                <a:solidFill>
                  <a:schemeClr val="tx2"/>
                </a:solidFill>
                <a:latin typeface="Tw Cen MT Condensed Extra Bold" pitchFamily="34" charset="0"/>
              </a:rPr>
              <a:t>Key to Successful Evangelism &amp; Nurturing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152400" y="1600200"/>
            <a:ext cx="8991600" cy="4525963"/>
          </a:xfrm>
        </p:spPr>
        <p:txBody>
          <a:bodyPr/>
          <a:lstStyle/>
          <a:p>
            <a:pPr>
              <a:lnSpc>
                <a:spcPct val="90000"/>
              </a:lnSpc>
            </a:pPr>
            <a:r>
              <a:rPr lang="en-US" b="0" i="0"/>
              <a:t>The group leaders should be trained before the groups are established.</a:t>
            </a:r>
          </a:p>
          <a:p>
            <a:pPr>
              <a:lnSpc>
                <a:spcPct val="90000"/>
              </a:lnSpc>
            </a:pPr>
            <a:r>
              <a:rPr lang="en-US" b="0" i="0"/>
              <a:t>The small groups should not replace the Sabbath School Action Units, but the small groups can function as Sabbath School Action Units.</a:t>
            </a:r>
          </a:p>
          <a:p>
            <a:pPr>
              <a:lnSpc>
                <a:spcPct val="90000"/>
              </a:lnSpc>
            </a:pPr>
            <a:r>
              <a:rPr lang="en-US" b="0" i="0"/>
              <a:t>The structured study of the Bible is central to the small groups. Lessons and Bible study materials are provided by the church.</a:t>
            </a:r>
          </a:p>
          <a:p>
            <a:pPr>
              <a:lnSpc>
                <a:spcPct val="90000"/>
              </a:lnSpc>
            </a:pPr>
            <a:r>
              <a:rPr lang="en-US" b="0" i="0"/>
              <a:t>The interests from the small groups serve as the base for evangelistic campaigns.</a:t>
            </a:r>
          </a:p>
          <a:p>
            <a:pPr>
              <a:lnSpc>
                <a:spcPct val="90000"/>
              </a:lnSpc>
            </a:pPr>
            <a:r>
              <a:rPr lang="en-US" b="0" i="0"/>
              <a:t>Children are to be incorporated into the programme, and should help in finding and reading Scripture passages.</a:t>
            </a:r>
          </a:p>
        </p:txBody>
      </p:sp>
      <p:sp>
        <p:nvSpPr>
          <p:cNvPr id="87045" name="Rectangle 5"/>
          <p:cNvSpPr>
            <a:spLocks noGrp="1" noChangeArrowheads="1"/>
          </p:cNvSpPr>
          <p:nvPr>
            <p:ph type="title"/>
          </p:nvPr>
        </p:nvSpPr>
        <p:spPr>
          <a:xfrm>
            <a:off x="2438400" y="152400"/>
            <a:ext cx="6705600" cy="1143000"/>
          </a:xfrm>
          <a:noFill/>
          <a:ln/>
        </p:spPr>
        <p:txBody>
          <a:bodyPr/>
          <a:lstStyle/>
          <a:p>
            <a:r>
              <a:rPr lang="en-US"/>
              <a:t>How to Establish Small Groups in the Local Church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7043">
                                            <p:txEl>
                                              <p:pRg st="1" end="1"/>
                                            </p:txEl>
                                          </p:spTgt>
                                        </p:tgtEl>
                                        <p:attrNameLst>
                                          <p:attrName>style.visibility</p:attrName>
                                        </p:attrNameLst>
                                      </p:cBhvr>
                                      <p:to>
                                        <p:strVal val="visible"/>
                                      </p:to>
                                    </p:set>
                                    <p:animEffect transition="in" filter="fade">
                                      <p:cBhvr>
                                        <p:cTn id="14" dur="1000"/>
                                        <p:tgtEl>
                                          <p:spTgt spid="87043">
                                            <p:txEl>
                                              <p:pRg st="1" end="1"/>
                                            </p:txEl>
                                          </p:spTgt>
                                        </p:tgtEl>
                                      </p:cBhvr>
                                    </p:animEffect>
                                    <p:anim calcmode="lin" valueType="num">
                                      <p:cBhvr>
                                        <p:cTn id="15"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Effect transition="in" filter="fade">
                                      <p:cBhvr>
                                        <p:cTn id="21" dur="1000"/>
                                        <p:tgtEl>
                                          <p:spTgt spid="87043">
                                            <p:txEl>
                                              <p:pRg st="2" end="2"/>
                                            </p:txEl>
                                          </p:spTgt>
                                        </p:tgtEl>
                                      </p:cBhvr>
                                    </p:animEffect>
                                    <p:anim calcmode="lin" valueType="num">
                                      <p:cBhvr>
                                        <p:cTn id="22"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7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7043">
                                            <p:txEl>
                                              <p:pRg st="3" end="3"/>
                                            </p:txEl>
                                          </p:spTgt>
                                        </p:tgtEl>
                                        <p:attrNameLst>
                                          <p:attrName>style.visibility</p:attrName>
                                        </p:attrNameLst>
                                      </p:cBhvr>
                                      <p:to>
                                        <p:strVal val="visible"/>
                                      </p:to>
                                    </p:set>
                                    <p:animEffect transition="in" filter="fade">
                                      <p:cBhvr>
                                        <p:cTn id="28" dur="1000"/>
                                        <p:tgtEl>
                                          <p:spTgt spid="87043">
                                            <p:txEl>
                                              <p:pRg st="3" end="3"/>
                                            </p:txEl>
                                          </p:spTgt>
                                        </p:tgtEl>
                                      </p:cBhvr>
                                    </p:animEffect>
                                    <p:anim calcmode="lin" valueType="num">
                                      <p:cBhvr>
                                        <p:cTn id="29"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70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7043">
                                            <p:txEl>
                                              <p:pRg st="4" end="4"/>
                                            </p:txEl>
                                          </p:spTgt>
                                        </p:tgtEl>
                                        <p:attrNameLst>
                                          <p:attrName>style.visibility</p:attrName>
                                        </p:attrNameLst>
                                      </p:cBhvr>
                                      <p:to>
                                        <p:strVal val="visible"/>
                                      </p:to>
                                    </p:set>
                                    <p:animEffect transition="in" filter="fade">
                                      <p:cBhvr>
                                        <p:cTn id="35" dur="1000"/>
                                        <p:tgtEl>
                                          <p:spTgt spid="87043">
                                            <p:txEl>
                                              <p:pRg st="4" end="4"/>
                                            </p:txEl>
                                          </p:spTgt>
                                        </p:tgtEl>
                                      </p:cBhvr>
                                    </p:animEffect>
                                    <p:anim calcmode="lin" valueType="num">
                                      <p:cBhvr>
                                        <p:cTn id="36"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381000"/>
            <a:ext cx="8610600" cy="1143000"/>
          </a:xfrm>
        </p:spPr>
        <p:txBody>
          <a:bodyPr/>
          <a:lstStyle/>
          <a:p>
            <a:r>
              <a:rPr lang="en-US" sz="4800"/>
              <a:t>Necessary steps for implementing Small Groups in the Local Church</a:t>
            </a:r>
          </a:p>
        </p:txBody>
      </p:sp>
      <p:pic>
        <p:nvPicPr>
          <p:cNvPr id="92164" name="Picture 34" descr="DSC_2119.JPG"/>
          <p:cNvPicPr>
            <a:picLocks noGrp="1" noChangeAspect="1" noChangeArrowheads="1"/>
          </p:cNvPicPr>
          <p:nvPr>
            <p:ph idx="1"/>
          </p:nvPr>
        </p:nvPicPr>
        <p:blipFill>
          <a:blip r:embed="rId2"/>
          <a:srcRect/>
          <a:stretch>
            <a:fillRect/>
          </a:stretch>
        </p:blipFill>
        <p:spPr>
          <a:xfrm>
            <a:off x="990600" y="2057400"/>
            <a:ext cx="7239000" cy="5257800"/>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819400" y="152400"/>
            <a:ext cx="5791200" cy="1143000"/>
          </a:xfrm>
        </p:spPr>
        <p:txBody>
          <a:bodyPr/>
          <a:lstStyle/>
          <a:p>
            <a:pPr algn="ctr"/>
            <a:r>
              <a:rPr lang="en-US" sz="5400"/>
              <a:t>The Pastor’s Role</a:t>
            </a:r>
          </a:p>
        </p:txBody>
      </p:sp>
      <p:sp>
        <p:nvSpPr>
          <p:cNvPr id="93187" name="Rectangle 3"/>
          <p:cNvSpPr>
            <a:spLocks noGrp="1" noChangeArrowheads="1"/>
          </p:cNvSpPr>
          <p:nvPr>
            <p:ph type="body" idx="1"/>
          </p:nvPr>
        </p:nvSpPr>
        <p:spPr>
          <a:xfrm>
            <a:off x="76200" y="1447800"/>
            <a:ext cx="9067800" cy="4525963"/>
          </a:xfrm>
        </p:spPr>
        <p:txBody>
          <a:bodyPr/>
          <a:lstStyle/>
          <a:p>
            <a:pPr>
              <a:lnSpc>
                <a:spcPct val="90000"/>
              </a:lnSpc>
            </a:pPr>
            <a:r>
              <a:rPr lang="en-US" b="0" i="0"/>
              <a:t>The Pastor should prepare himself by studying the Bible, the Spirit of Prophecy as well as other relevant materials on the subject.</a:t>
            </a:r>
          </a:p>
          <a:p>
            <a:pPr>
              <a:lnSpc>
                <a:spcPct val="90000"/>
              </a:lnSpc>
            </a:pPr>
            <a:r>
              <a:rPr lang="en-US" b="0" i="0"/>
              <a:t>The Pastor should convince himself that small groups contribute both to the spiritual development of the members as well as fulfilling the great commission, which includes both winning and nurturing new members.</a:t>
            </a:r>
          </a:p>
          <a:p>
            <a:pPr>
              <a:lnSpc>
                <a:spcPct val="90000"/>
              </a:lnSpc>
            </a:pPr>
            <a:r>
              <a:rPr lang="en-US" b="0" i="0"/>
              <a:t>The Pastor should then present the programme to the Elders and Church Board, and secure their support.</a:t>
            </a:r>
          </a:p>
          <a:p>
            <a:pPr>
              <a:lnSpc>
                <a:spcPct val="90000"/>
              </a:lnSpc>
            </a:pPr>
            <a:r>
              <a:rPr lang="en-US" b="0" i="0"/>
              <a:t>The Pastor should be the coordinator of the small group programme, or he should delegate responsibility to the personal ministries leader or an elder and ensure that the programme is effectively coordinated.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anim calcmode="lin" valueType="num">
                                      <p:cBhvr>
                                        <p:cTn id="8" dur="10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Effect transition="in" filter="fade">
                                      <p:cBhvr>
                                        <p:cTn id="14" dur="1000"/>
                                        <p:tgtEl>
                                          <p:spTgt spid="93187">
                                            <p:txEl>
                                              <p:pRg st="1" end="1"/>
                                            </p:txEl>
                                          </p:spTgt>
                                        </p:tgtEl>
                                      </p:cBhvr>
                                    </p:animEffect>
                                    <p:anim calcmode="lin" valueType="num">
                                      <p:cBhvr>
                                        <p:cTn id="15"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Effect transition="in" filter="fade">
                                      <p:cBhvr>
                                        <p:cTn id="21" dur="1000"/>
                                        <p:tgtEl>
                                          <p:spTgt spid="93187">
                                            <p:txEl>
                                              <p:pRg st="2" end="2"/>
                                            </p:txEl>
                                          </p:spTgt>
                                        </p:tgtEl>
                                      </p:cBhvr>
                                    </p:animEffect>
                                    <p:anim calcmode="lin" valueType="num">
                                      <p:cBhvr>
                                        <p:cTn id="22"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1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Effect transition="in" filter="fade">
                                      <p:cBhvr>
                                        <p:cTn id="28" dur="1000"/>
                                        <p:tgtEl>
                                          <p:spTgt spid="93187">
                                            <p:txEl>
                                              <p:pRg st="3" end="3"/>
                                            </p:txEl>
                                          </p:spTgt>
                                        </p:tgtEl>
                                      </p:cBhvr>
                                    </p:animEffect>
                                    <p:anim calcmode="lin" valueType="num">
                                      <p:cBhvr>
                                        <p:cTn id="29" dur="10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31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819400" y="152400"/>
            <a:ext cx="5791200" cy="1143000"/>
          </a:xfrm>
        </p:spPr>
        <p:txBody>
          <a:bodyPr/>
          <a:lstStyle/>
          <a:p>
            <a:pPr algn="ctr"/>
            <a:r>
              <a:rPr lang="en-US" sz="5400"/>
              <a:t>The Pastor’s Role</a:t>
            </a:r>
          </a:p>
        </p:txBody>
      </p:sp>
      <p:sp>
        <p:nvSpPr>
          <p:cNvPr id="239619" name="Rectangle 3"/>
          <p:cNvSpPr>
            <a:spLocks noGrp="1" noChangeArrowheads="1"/>
          </p:cNvSpPr>
          <p:nvPr>
            <p:ph type="body" idx="1"/>
          </p:nvPr>
        </p:nvSpPr>
        <p:spPr>
          <a:xfrm>
            <a:off x="76200" y="1524000"/>
            <a:ext cx="8794750" cy="4525963"/>
          </a:xfrm>
        </p:spPr>
        <p:txBody>
          <a:bodyPr/>
          <a:lstStyle/>
          <a:p>
            <a:r>
              <a:rPr lang="en-US" sz="3300" b="0" i="0"/>
              <a:t>The Pastor or Small Group Coordinator, guided by the Church Board should select the Small Group leaders.</a:t>
            </a:r>
          </a:p>
          <a:p>
            <a:r>
              <a:rPr lang="en-US" sz="3300" b="0" i="0"/>
              <a:t>The leaders of the Small Groups constitute the Small Group of the Pastor or Small Group Coordinator. He meets with them at least once per month to get feedback, motivate train and equip them, so that they can successfully conduct their Small Group meetings in their communities.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1000"/>
                                        <p:tgtEl>
                                          <p:spTgt spid="239619">
                                            <p:txEl>
                                              <p:pRg st="0" end="0"/>
                                            </p:txEl>
                                          </p:spTgt>
                                        </p:tgtEl>
                                      </p:cBhvr>
                                    </p:animEffect>
                                    <p:anim calcmode="lin" valueType="num">
                                      <p:cBhvr>
                                        <p:cTn id="8" dur="10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9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39619">
                                            <p:txEl>
                                              <p:pRg st="1" end="1"/>
                                            </p:txEl>
                                          </p:spTgt>
                                        </p:tgtEl>
                                        <p:attrNameLst>
                                          <p:attrName>style.visibility</p:attrName>
                                        </p:attrNameLst>
                                      </p:cBhvr>
                                      <p:to>
                                        <p:strVal val="visible"/>
                                      </p:to>
                                    </p:set>
                                    <p:animEffect transition="in" filter="fade">
                                      <p:cBhvr>
                                        <p:cTn id="14" dur="1000"/>
                                        <p:tgtEl>
                                          <p:spTgt spid="239619">
                                            <p:txEl>
                                              <p:pRg st="1" end="1"/>
                                            </p:txEl>
                                          </p:spTgt>
                                        </p:tgtEl>
                                      </p:cBhvr>
                                    </p:animEffect>
                                    <p:anim calcmode="lin" valueType="num">
                                      <p:cBhvr>
                                        <p:cTn id="15" dur="10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96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819400" y="152400"/>
            <a:ext cx="5867400" cy="1143000"/>
          </a:xfrm>
        </p:spPr>
        <p:txBody>
          <a:bodyPr/>
          <a:lstStyle/>
          <a:p>
            <a:r>
              <a:rPr lang="en-US" sz="5400"/>
              <a:t>Preparation of Leaders</a:t>
            </a:r>
          </a:p>
        </p:txBody>
      </p:sp>
      <p:sp>
        <p:nvSpPr>
          <p:cNvPr id="100355" name="Rectangle 3"/>
          <p:cNvSpPr>
            <a:spLocks noGrp="1" noChangeArrowheads="1"/>
          </p:cNvSpPr>
          <p:nvPr>
            <p:ph type="body" idx="1"/>
          </p:nvPr>
        </p:nvSpPr>
        <p:spPr>
          <a:xfrm>
            <a:off x="76200" y="1417638"/>
            <a:ext cx="9067800" cy="4525962"/>
          </a:xfrm>
        </p:spPr>
        <p:txBody>
          <a:bodyPr/>
          <a:lstStyle/>
          <a:p>
            <a:pPr>
              <a:lnSpc>
                <a:spcPct val="90000"/>
              </a:lnSpc>
            </a:pPr>
            <a:r>
              <a:rPr lang="en-US" sz="3200" b="0" i="0"/>
              <a:t>To ensure the successful implementation of the small groups programme, and also to prevent persons to infiltrate the groups with their personal agendas, group leaders must be properly trained, and follow a structured curriculum. The training for Group Leaders should cover the following:</a:t>
            </a:r>
          </a:p>
          <a:p>
            <a:pPr lvl="1">
              <a:lnSpc>
                <a:spcPct val="90000"/>
              </a:lnSpc>
            </a:pPr>
            <a:r>
              <a:rPr lang="en-US" sz="2800" b="0" i="0"/>
              <a:t>Biblical principles of small groups</a:t>
            </a:r>
          </a:p>
          <a:p>
            <a:pPr lvl="1">
              <a:lnSpc>
                <a:spcPct val="90000"/>
              </a:lnSpc>
            </a:pPr>
            <a:r>
              <a:rPr lang="en-US" sz="2800" b="0" i="0"/>
              <a:t>The workings of small groups</a:t>
            </a:r>
          </a:p>
          <a:p>
            <a:pPr lvl="1">
              <a:lnSpc>
                <a:spcPct val="90000"/>
              </a:lnSpc>
            </a:pPr>
            <a:r>
              <a:rPr lang="en-US" sz="2800" b="0" i="0"/>
              <a:t>The historical background of small groups</a:t>
            </a:r>
          </a:p>
          <a:p>
            <a:pPr lvl="1">
              <a:lnSpc>
                <a:spcPct val="90000"/>
              </a:lnSpc>
            </a:pPr>
            <a:r>
              <a:rPr lang="en-US" sz="2800" b="0" i="0"/>
              <a:t>Small group leaders and their responsibilities</a:t>
            </a:r>
          </a:p>
          <a:p>
            <a:pPr lvl="1">
              <a:lnSpc>
                <a:spcPct val="90000"/>
              </a:lnSpc>
            </a:pPr>
            <a:r>
              <a:rPr lang="en-US" sz="2800" b="0" i="0"/>
              <a:t>Evangelism through small groups</a:t>
            </a:r>
          </a:p>
          <a:p>
            <a:pPr lvl="1">
              <a:lnSpc>
                <a:spcPct val="90000"/>
              </a:lnSpc>
            </a:pPr>
            <a:r>
              <a:rPr lang="en-US" sz="2800" b="0" i="0"/>
              <a:t>Small group &amp; membership retention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Effect transition="in" filter="fade">
                                      <p:cBhvr>
                                        <p:cTn id="14" dur="1000"/>
                                        <p:tgtEl>
                                          <p:spTgt spid="100355">
                                            <p:txEl>
                                              <p:pRg st="1" end="1"/>
                                            </p:txEl>
                                          </p:spTgt>
                                        </p:tgtEl>
                                      </p:cBhvr>
                                    </p:animEffect>
                                    <p:anim calcmode="lin" valueType="num">
                                      <p:cBhvr>
                                        <p:cTn id="15"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Effect transition="in" filter="fade">
                                      <p:cBhvr>
                                        <p:cTn id="21" dur="1000"/>
                                        <p:tgtEl>
                                          <p:spTgt spid="100355">
                                            <p:txEl>
                                              <p:pRg st="2" end="2"/>
                                            </p:txEl>
                                          </p:spTgt>
                                        </p:tgtEl>
                                      </p:cBhvr>
                                    </p:animEffect>
                                    <p:anim calcmode="lin" valueType="num">
                                      <p:cBhvr>
                                        <p:cTn id="22"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0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0355">
                                            <p:txEl>
                                              <p:pRg st="3" end="3"/>
                                            </p:txEl>
                                          </p:spTgt>
                                        </p:tgtEl>
                                        <p:attrNameLst>
                                          <p:attrName>style.visibility</p:attrName>
                                        </p:attrNameLst>
                                      </p:cBhvr>
                                      <p:to>
                                        <p:strVal val="visible"/>
                                      </p:to>
                                    </p:set>
                                    <p:animEffect transition="in" filter="fade">
                                      <p:cBhvr>
                                        <p:cTn id="28" dur="1000"/>
                                        <p:tgtEl>
                                          <p:spTgt spid="100355">
                                            <p:txEl>
                                              <p:pRg st="3" end="3"/>
                                            </p:txEl>
                                          </p:spTgt>
                                        </p:tgtEl>
                                      </p:cBhvr>
                                    </p:animEffect>
                                    <p:anim calcmode="lin" valueType="num">
                                      <p:cBhvr>
                                        <p:cTn id="29"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0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0355">
                                            <p:txEl>
                                              <p:pRg st="4" end="4"/>
                                            </p:txEl>
                                          </p:spTgt>
                                        </p:tgtEl>
                                        <p:attrNameLst>
                                          <p:attrName>style.visibility</p:attrName>
                                        </p:attrNameLst>
                                      </p:cBhvr>
                                      <p:to>
                                        <p:strVal val="visible"/>
                                      </p:to>
                                    </p:set>
                                    <p:animEffect transition="in" filter="fade">
                                      <p:cBhvr>
                                        <p:cTn id="35" dur="1000"/>
                                        <p:tgtEl>
                                          <p:spTgt spid="100355">
                                            <p:txEl>
                                              <p:pRg st="4" end="4"/>
                                            </p:txEl>
                                          </p:spTgt>
                                        </p:tgtEl>
                                      </p:cBhvr>
                                    </p:animEffect>
                                    <p:anim calcmode="lin" valueType="num">
                                      <p:cBhvr>
                                        <p:cTn id="36"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03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00355">
                                            <p:txEl>
                                              <p:pRg st="5" end="5"/>
                                            </p:txEl>
                                          </p:spTgt>
                                        </p:tgtEl>
                                        <p:attrNameLst>
                                          <p:attrName>style.visibility</p:attrName>
                                        </p:attrNameLst>
                                      </p:cBhvr>
                                      <p:to>
                                        <p:strVal val="visible"/>
                                      </p:to>
                                    </p:set>
                                    <p:animEffect transition="in" filter="fade">
                                      <p:cBhvr>
                                        <p:cTn id="42" dur="1000"/>
                                        <p:tgtEl>
                                          <p:spTgt spid="100355">
                                            <p:txEl>
                                              <p:pRg st="5" end="5"/>
                                            </p:txEl>
                                          </p:spTgt>
                                        </p:tgtEl>
                                      </p:cBhvr>
                                    </p:animEffect>
                                    <p:anim calcmode="lin" valueType="num">
                                      <p:cBhvr>
                                        <p:cTn id="43"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03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00355">
                                            <p:txEl>
                                              <p:pRg st="6" end="6"/>
                                            </p:txEl>
                                          </p:spTgt>
                                        </p:tgtEl>
                                        <p:attrNameLst>
                                          <p:attrName>style.visibility</p:attrName>
                                        </p:attrNameLst>
                                      </p:cBhvr>
                                      <p:to>
                                        <p:strVal val="visible"/>
                                      </p:to>
                                    </p:set>
                                    <p:animEffect transition="in" filter="fade">
                                      <p:cBhvr>
                                        <p:cTn id="49" dur="1000"/>
                                        <p:tgtEl>
                                          <p:spTgt spid="100355">
                                            <p:txEl>
                                              <p:pRg st="6" end="6"/>
                                            </p:txEl>
                                          </p:spTgt>
                                        </p:tgtEl>
                                      </p:cBhvr>
                                    </p:animEffect>
                                    <p:anim calcmode="lin" valueType="num">
                                      <p:cBhvr>
                                        <p:cTn id="50" dur="10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03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819400" y="152400"/>
            <a:ext cx="5791200" cy="1143000"/>
          </a:xfrm>
        </p:spPr>
        <p:txBody>
          <a:bodyPr/>
          <a:lstStyle/>
          <a:p>
            <a:r>
              <a:rPr lang="en-US" sz="4400"/>
              <a:t>The role of the Small Group leaders</a:t>
            </a:r>
          </a:p>
        </p:txBody>
      </p:sp>
      <p:sp>
        <p:nvSpPr>
          <p:cNvPr id="108547" name="Rectangle 3"/>
          <p:cNvSpPr>
            <a:spLocks noGrp="1" noChangeArrowheads="1"/>
          </p:cNvSpPr>
          <p:nvPr>
            <p:ph type="body" idx="1"/>
          </p:nvPr>
        </p:nvSpPr>
        <p:spPr/>
        <p:txBody>
          <a:bodyPr/>
          <a:lstStyle/>
          <a:p>
            <a:r>
              <a:rPr lang="en-US" sz="3200" b="0" i="0"/>
              <a:t>Group leaders are to provide information to members regarding the responsibilities they are expected to bear</a:t>
            </a:r>
          </a:p>
          <a:p>
            <a:r>
              <a:rPr lang="en-US" sz="3200" b="0" i="0"/>
              <a:t>The leaders are to coordinate with the members the venue, date and time of the weekly meetings.</a:t>
            </a:r>
          </a:p>
          <a:p>
            <a:r>
              <a:rPr lang="en-US" sz="3200" b="0" i="0"/>
              <a:t>The leaders are to be prepared to attend bi-weekly meetings conducted by the Pastor or Coordinator to give reports and receive training and motivation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Effect transition="in" filter="fade">
                                      <p:cBhvr>
                                        <p:cTn id="14" dur="1000"/>
                                        <p:tgtEl>
                                          <p:spTgt spid="108547">
                                            <p:txEl>
                                              <p:pRg st="1" end="1"/>
                                            </p:txEl>
                                          </p:spTgt>
                                        </p:tgtEl>
                                      </p:cBhvr>
                                    </p:animEffect>
                                    <p:anim calcmode="lin" valueType="num">
                                      <p:cBhvr>
                                        <p:cTn id="15" dur="10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85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Effect transition="in" filter="fade">
                                      <p:cBhvr>
                                        <p:cTn id="21" dur="1000"/>
                                        <p:tgtEl>
                                          <p:spTgt spid="108547">
                                            <p:txEl>
                                              <p:pRg st="2" end="2"/>
                                            </p:txEl>
                                          </p:spTgt>
                                        </p:tgtEl>
                                      </p:cBhvr>
                                    </p:animEffect>
                                    <p:anim calcmode="lin" valueType="num">
                                      <p:cBhvr>
                                        <p:cTn id="22"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85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819400" y="152400"/>
            <a:ext cx="5867400" cy="1143000"/>
          </a:xfrm>
        </p:spPr>
        <p:txBody>
          <a:bodyPr/>
          <a:lstStyle/>
          <a:p>
            <a:r>
              <a:rPr lang="en-US" sz="5400"/>
              <a:t>Preparation of Church</a:t>
            </a:r>
          </a:p>
        </p:txBody>
      </p:sp>
      <p:sp>
        <p:nvSpPr>
          <p:cNvPr id="112643" name="Rectangle 3"/>
          <p:cNvSpPr>
            <a:spLocks noGrp="1" noChangeArrowheads="1"/>
          </p:cNvSpPr>
          <p:nvPr>
            <p:ph type="body" idx="1"/>
          </p:nvPr>
        </p:nvSpPr>
        <p:spPr>
          <a:xfrm>
            <a:off x="76200" y="1524000"/>
            <a:ext cx="9067800" cy="4525963"/>
          </a:xfrm>
        </p:spPr>
        <p:txBody>
          <a:bodyPr/>
          <a:lstStyle/>
          <a:p>
            <a:pPr>
              <a:lnSpc>
                <a:spcPct val="90000"/>
              </a:lnSpc>
            </a:pPr>
            <a:r>
              <a:rPr lang="en-US" sz="3200" b="0" i="0"/>
              <a:t>Study the plan with the Church Board and secure the approval of the members</a:t>
            </a:r>
          </a:p>
          <a:p>
            <a:pPr>
              <a:lnSpc>
                <a:spcPct val="90000"/>
              </a:lnSpc>
            </a:pPr>
            <a:r>
              <a:rPr lang="en-US" sz="3200" b="0" i="0"/>
              <a:t>If the Pastor is not the Coordinator, appoint the Personal Ministries Leader or an Elder as the Coordinator</a:t>
            </a:r>
          </a:p>
          <a:p>
            <a:pPr>
              <a:lnSpc>
                <a:spcPct val="90000"/>
              </a:lnSpc>
            </a:pPr>
            <a:r>
              <a:rPr lang="en-US" sz="3200" b="0" i="0"/>
              <a:t>Use the Personal Ministries Council to organize and execute the plan</a:t>
            </a:r>
          </a:p>
          <a:p>
            <a:pPr>
              <a:lnSpc>
                <a:spcPct val="90000"/>
              </a:lnSpc>
            </a:pPr>
            <a:r>
              <a:rPr lang="en-US" sz="3200" b="0" i="0"/>
              <a:t>Appoint the leaders for each group</a:t>
            </a:r>
          </a:p>
          <a:p>
            <a:pPr>
              <a:lnSpc>
                <a:spcPct val="90000"/>
              </a:lnSpc>
            </a:pPr>
            <a:r>
              <a:rPr lang="en-US" sz="3200" b="0" i="0"/>
              <a:t>Conduct a revival to prepare the church members for the programme</a:t>
            </a:r>
          </a:p>
          <a:p>
            <a:pPr>
              <a:lnSpc>
                <a:spcPct val="90000"/>
              </a:lnSpc>
            </a:pPr>
            <a:r>
              <a:rPr lang="en-US" sz="3200" b="0" i="0"/>
              <a:t>Present the plan to the church after the revival.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Effect transition="in" filter="fade">
                                      <p:cBhvr>
                                        <p:cTn id="14" dur="1000"/>
                                        <p:tgtEl>
                                          <p:spTgt spid="112643">
                                            <p:txEl>
                                              <p:pRg st="1" end="1"/>
                                            </p:txEl>
                                          </p:spTgt>
                                        </p:tgtEl>
                                      </p:cBhvr>
                                    </p:animEffect>
                                    <p:anim calcmode="lin" valueType="num">
                                      <p:cBhvr>
                                        <p:cTn id="15"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fade">
                                      <p:cBhvr>
                                        <p:cTn id="21" dur="1000"/>
                                        <p:tgtEl>
                                          <p:spTgt spid="112643">
                                            <p:txEl>
                                              <p:pRg st="2" end="2"/>
                                            </p:txEl>
                                          </p:spTgt>
                                        </p:tgtEl>
                                      </p:cBhvr>
                                    </p:animEffect>
                                    <p:anim calcmode="lin" valueType="num">
                                      <p:cBhvr>
                                        <p:cTn id="22"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2643">
                                            <p:txEl>
                                              <p:pRg st="3" end="3"/>
                                            </p:txEl>
                                          </p:spTgt>
                                        </p:tgtEl>
                                        <p:attrNameLst>
                                          <p:attrName>style.visibility</p:attrName>
                                        </p:attrNameLst>
                                      </p:cBhvr>
                                      <p:to>
                                        <p:strVal val="visible"/>
                                      </p:to>
                                    </p:set>
                                    <p:animEffect transition="in" filter="fade">
                                      <p:cBhvr>
                                        <p:cTn id="28" dur="1000"/>
                                        <p:tgtEl>
                                          <p:spTgt spid="112643">
                                            <p:txEl>
                                              <p:pRg st="3" end="3"/>
                                            </p:txEl>
                                          </p:spTgt>
                                        </p:tgtEl>
                                      </p:cBhvr>
                                    </p:animEffect>
                                    <p:anim calcmode="lin" valueType="num">
                                      <p:cBhvr>
                                        <p:cTn id="29"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2643">
                                            <p:txEl>
                                              <p:pRg st="4" end="4"/>
                                            </p:txEl>
                                          </p:spTgt>
                                        </p:tgtEl>
                                        <p:attrNameLst>
                                          <p:attrName>style.visibility</p:attrName>
                                        </p:attrNameLst>
                                      </p:cBhvr>
                                      <p:to>
                                        <p:strVal val="visible"/>
                                      </p:to>
                                    </p:set>
                                    <p:animEffect transition="in" filter="fade">
                                      <p:cBhvr>
                                        <p:cTn id="35" dur="1000"/>
                                        <p:tgtEl>
                                          <p:spTgt spid="112643">
                                            <p:txEl>
                                              <p:pRg st="4" end="4"/>
                                            </p:txEl>
                                          </p:spTgt>
                                        </p:tgtEl>
                                      </p:cBhvr>
                                    </p:animEffect>
                                    <p:anim calcmode="lin" valueType="num">
                                      <p:cBhvr>
                                        <p:cTn id="36" dur="10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2643">
                                            <p:txEl>
                                              <p:pRg st="5" end="5"/>
                                            </p:txEl>
                                          </p:spTgt>
                                        </p:tgtEl>
                                        <p:attrNameLst>
                                          <p:attrName>style.visibility</p:attrName>
                                        </p:attrNameLst>
                                      </p:cBhvr>
                                      <p:to>
                                        <p:strVal val="visible"/>
                                      </p:to>
                                    </p:set>
                                    <p:animEffect transition="in" filter="fade">
                                      <p:cBhvr>
                                        <p:cTn id="42" dur="1000"/>
                                        <p:tgtEl>
                                          <p:spTgt spid="112643">
                                            <p:txEl>
                                              <p:pRg st="5" end="5"/>
                                            </p:txEl>
                                          </p:spTgt>
                                        </p:tgtEl>
                                      </p:cBhvr>
                                    </p:animEffect>
                                    <p:anim calcmode="lin" valueType="num">
                                      <p:cBhvr>
                                        <p:cTn id="43" dur="10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743200" y="152400"/>
            <a:ext cx="6400800" cy="1143000"/>
          </a:xfrm>
        </p:spPr>
        <p:txBody>
          <a:bodyPr/>
          <a:lstStyle/>
          <a:p>
            <a:r>
              <a:rPr lang="en-US" sz="5400"/>
              <a:t>Preparation of Church</a:t>
            </a:r>
          </a:p>
        </p:txBody>
      </p:sp>
      <p:sp>
        <p:nvSpPr>
          <p:cNvPr id="240643" name="Rectangle 3"/>
          <p:cNvSpPr>
            <a:spLocks noGrp="1" noChangeArrowheads="1"/>
          </p:cNvSpPr>
          <p:nvPr>
            <p:ph type="body" idx="1"/>
          </p:nvPr>
        </p:nvSpPr>
        <p:spPr>
          <a:xfrm>
            <a:off x="76200" y="1524000"/>
            <a:ext cx="9067800" cy="4525963"/>
          </a:xfrm>
        </p:spPr>
        <p:txBody>
          <a:bodyPr/>
          <a:lstStyle/>
          <a:p>
            <a:r>
              <a:rPr lang="en-US" sz="3600" b="0" i="0"/>
              <a:t>Invite interested church members to sign up to be a part of a group.</a:t>
            </a:r>
          </a:p>
          <a:p>
            <a:r>
              <a:rPr lang="en-US" sz="3600" b="0" i="0"/>
              <a:t>Convene a meeting with the group leaders and provide them with the necessary material and directions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1000"/>
                                        <p:tgtEl>
                                          <p:spTgt spid="240643">
                                            <p:txEl>
                                              <p:pRg st="0" end="0"/>
                                            </p:txEl>
                                          </p:spTgt>
                                        </p:tgtEl>
                                      </p:cBhvr>
                                    </p:animEffect>
                                    <p:anim calcmode="lin" valueType="num">
                                      <p:cBhvr>
                                        <p:cTn id="8" dur="10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0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0643">
                                            <p:txEl>
                                              <p:pRg st="1" end="1"/>
                                            </p:txEl>
                                          </p:spTgt>
                                        </p:tgtEl>
                                        <p:attrNameLst>
                                          <p:attrName>style.visibility</p:attrName>
                                        </p:attrNameLst>
                                      </p:cBhvr>
                                      <p:to>
                                        <p:strVal val="visible"/>
                                      </p:to>
                                    </p:set>
                                    <p:animEffect transition="in" filter="fade">
                                      <p:cBhvr>
                                        <p:cTn id="14" dur="1000"/>
                                        <p:tgtEl>
                                          <p:spTgt spid="240643">
                                            <p:txEl>
                                              <p:pRg st="1" end="1"/>
                                            </p:txEl>
                                          </p:spTgt>
                                        </p:tgtEl>
                                      </p:cBhvr>
                                    </p:animEffect>
                                    <p:anim calcmode="lin" valueType="num">
                                      <p:cBhvr>
                                        <p:cTn id="15" dur="10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06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819400" y="152400"/>
            <a:ext cx="6248400" cy="1143000"/>
          </a:xfrm>
        </p:spPr>
        <p:txBody>
          <a:bodyPr/>
          <a:lstStyle/>
          <a:p>
            <a:r>
              <a:rPr lang="en-US"/>
              <a:t>Getting the group started</a:t>
            </a:r>
          </a:p>
        </p:txBody>
      </p:sp>
      <p:sp>
        <p:nvSpPr>
          <p:cNvPr id="121859" name="Rectangle 3"/>
          <p:cNvSpPr>
            <a:spLocks noGrp="1" noChangeArrowheads="1"/>
          </p:cNvSpPr>
          <p:nvPr>
            <p:ph type="body" idx="1"/>
          </p:nvPr>
        </p:nvSpPr>
        <p:spPr>
          <a:xfrm>
            <a:off x="152400" y="1524000"/>
            <a:ext cx="8991600" cy="4525963"/>
          </a:xfrm>
        </p:spPr>
        <p:txBody>
          <a:bodyPr/>
          <a:lstStyle/>
          <a:p>
            <a:r>
              <a:rPr lang="en-US" sz="2900" b="0" i="0"/>
              <a:t>The Personal Ministries Secretary is to prepare a list of all the persons who signed up for the group, so that the leader may invite these members into his/her group.</a:t>
            </a:r>
          </a:p>
          <a:p>
            <a:r>
              <a:rPr lang="en-US" sz="2900" b="0" i="0"/>
              <a:t>The leaders choose the members of their small group.</a:t>
            </a:r>
          </a:p>
          <a:p>
            <a:r>
              <a:rPr lang="en-US" sz="2900" b="0" i="0"/>
              <a:t>Groups should be organized on the basis of affiliation or geographical location</a:t>
            </a:r>
          </a:p>
          <a:p>
            <a:r>
              <a:rPr lang="en-US" sz="2900" b="0" i="0"/>
              <a:t>No one should be forced into a group. Each person is free to decide which group he/she desires to be a part of.</a:t>
            </a:r>
          </a:p>
          <a:p>
            <a:r>
              <a:rPr lang="en-US" sz="2900" b="0" i="0"/>
              <a:t>Where possible, families should belong to the same group, except the youth want to create a special group only for themselves.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1000"/>
                                        <p:tgtEl>
                                          <p:spTgt spid="121859">
                                            <p:txEl>
                                              <p:pRg st="0" end="0"/>
                                            </p:txEl>
                                          </p:spTgt>
                                        </p:tgtEl>
                                      </p:cBhvr>
                                    </p:animEffect>
                                    <p:anim calcmode="lin" valueType="num">
                                      <p:cBhvr>
                                        <p:cTn id="8" dur="10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1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Effect transition="in" filter="fade">
                                      <p:cBhvr>
                                        <p:cTn id="14" dur="1000"/>
                                        <p:tgtEl>
                                          <p:spTgt spid="121859">
                                            <p:txEl>
                                              <p:pRg st="1" end="1"/>
                                            </p:txEl>
                                          </p:spTgt>
                                        </p:tgtEl>
                                      </p:cBhvr>
                                    </p:animEffect>
                                    <p:anim calcmode="lin" valueType="num">
                                      <p:cBhvr>
                                        <p:cTn id="15" dur="10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18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Effect transition="in" filter="fade">
                                      <p:cBhvr>
                                        <p:cTn id="21" dur="1000"/>
                                        <p:tgtEl>
                                          <p:spTgt spid="121859">
                                            <p:txEl>
                                              <p:pRg st="2" end="2"/>
                                            </p:txEl>
                                          </p:spTgt>
                                        </p:tgtEl>
                                      </p:cBhvr>
                                    </p:animEffect>
                                    <p:anim calcmode="lin" valueType="num">
                                      <p:cBhvr>
                                        <p:cTn id="22" dur="10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1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Effect transition="in" filter="fade">
                                      <p:cBhvr>
                                        <p:cTn id="28" dur="1000"/>
                                        <p:tgtEl>
                                          <p:spTgt spid="121859">
                                            <p:txEl>
                                              <p:pRg st="3" end="3"/>
                                            </p:txEl>
                                          </p:spTgt>
                                        </p:tgtEl>
                                      </p:cBhvr>
                                    </p:animEffect>
                                    <p:anim calcmode="lin" valueType="num">
                                      <p:cBhvr>
                                        <p:cTn id="29" dur="10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18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1859">
                                            <p:txEl>
                                              <p:pRg st="4" end="4"/>
                                            </p:txEl>
                                          </p:spTgt>
                                        </p:tgtEl>
                                        <p:attrNameLst>
                                          <p:attrName>style.visibility</p:attrName>
                                        </p:attrNameLst>
                                      </p:cBhvr>
                                      <p:to>
                                        <p:strVal val="visible"/>
                                      </p:to>
                                    </p:set>
                                    <p:animEffect transition="in" filter="fade">
                                      <p:cBhvr>
                                        <p:cTn id="35" dur="1000"/>
                                        <p:tgtEl>
                                          <p:spTgt spid="121859">
                                            <p:txEl>
                                              <p:pRg st="4" end="4"/>
                                            </p:txEl>
                                          </p:spTgt>
                                        </p:tgtEl>
                                      </p:cBhvr>
                                    </p:animEffect>
                                    <p:anim calcmode="lin" valueType="num">
                                      <p:cBhvr>
                                        <p:cTn id="36" dur="10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18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152400" y="1524000"/>
            <a:ext cx="8991600" cy="4525963"/>
          </a:xfrm>
        </p:spPr>
        <p:txBody>
          <a:bodyPr/>
          <a:lstStyle/>
          <a:p>
            <a:pPr>
              <a:lnSpc>
                <a:spcPct val="90000"/>
              </a:lnSpc>
            </a:pPr>
            <a:r>
              <a:rPr lang="en-US" sz="3300" b="0" i="0"/>
              <a:t>The Church Clerk should make available a list with all members so that the group leaders may invite these members to join the groups most convenient to them</a:t>
            </a:r>
          </a:p>
          <a:p>
            <a:pPr>
              <a:lnSpc>
                <a:spcPct val="90000"/>
              </a:lnSpc>
            </a:pPr>
            <a:r>
              <a:rPr lang="en-US" sz="3300" b="0" i="0"/>
              <a:t>The Church Clerk should also prepare and make available to the leaders another list containing inactive members or backsliders so that the groups can work to win them back.</a:t>
            </a:r>
          </a:p>
          <a:p>
            <a:pPr>
              <a:lnSpc>
                <a:spcPct val="90000"/>
              </a:lnSpc>
            </a:pPr>
            <a:r>
              <a:rPr lang="en-US" sz="3300" b="0" i="0"/>
              <a:t>The group leader and the Coordinator should decide on the most suitable place to conduct the weekly meetings.</a:t>
            </a:r>
            <a:endParaRPr lang="en-US" sz="3300" b="0" i="0" noProof="1"/>
          </a:p>
        </p:txBody>
      </p:sp>
      <p:sp>
        <p:nvSpPr>
          <p:cNvPr id="241669" name="Rectangle 5"/>
          <p:cNvSpPr>
            <a:spLocks noGrp="1" noChangeArrowheads="1"/>
          </p:cNvSpPr>
          <p:nvPr>
            <p:ph type="title"/>
          </p:nvPr>
        </p:nvSpPr>
        <p:spPr>
          <a:xfrm>
            <a:off x="2819400" y="152400"/>
            <a:ext cx="6248400" cy="1143000"/>
          </a:xfrm>
          <a:noFill/>
          <a:ln/>
        </p:spPr>
        <p:txBody>
          <a:bodyPr/>
          <a:lstStyle/>
          <a:p>
            <a:r>
              <a:rPr lang="en-US" sz="4400"/>
              <a:t>Getting the group started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fade">
                                      <p:cBhvr>
                                        <p:cTn id="7" dur="1000"/>
                                        <p:tgtEl>
                                          <p:spTgt spid="241667">
                                            <p:txEl>
                                              <p:pRg st="0" end="0"/>
                                            </p:txEl>
                                          </p:spTgt>
                                        </p:tgtEl>
                                      </p:cBhvr>
                                    </p:animEffect>
                                    <p:anim calcmode="lin" valueType="num">
                                      <p:cBhvr>
                                        <p:cTn id="8" dur="10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1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1667">
                                            <p:txEl>
                                              <p:pRg st="1" end="1"/>
                                            </p:txEl>
                                          </p:spTgt>
                                        </p:tgtEl>
                                        <p:attrNameLst>
                                          <p:attrName>style.visibility</p:attrName>
                                        </p:attrNameLst>
                                      </p:cBhvr>
                                      <p:to>
                                        <p:strVal val="visible"/>
                                      </p:to>
                                    </p:set>
                                    <p:animEffect transition="in" filter="fade">
                                      <p:cBhvr>
                                        <p:cTn id="14" dur="1000"/>
                                        <p:tgtEl>
                                          <p:spTgt spid="241667">
                                            <p:txEl>
                                              <p:pRg st="1" end="1"/>
                                            </p:txEl>
                                          </p:spTgt>
                                        </p:tgtEl>
                                      </p:cBhvr>
                                    </p:animEffect>
                                    <p:anim calcmode="lin" valueType="num">
                                      <p:cBhvr>
                                        <p:cTn id="15" dur="10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16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1667">
                                            <p:txEl>
                                              <p:pRg st="2" end="2"/>
                                            </p:txEl>
                                          </p:spTgt>
                                        </p:tgtEl>
                                        <p:attrNameLst>
                                          <p:attrName>style.visibility</p:attrName>
                                        </p:attrNameLst>
                                      </p:cBhvr>
                                      <p:to>
                                        <p:strVal val="visible"/>
                                      </p:to>
                                    </p:set>
                                    <p:animEffect transition="in" filter="fade">
                                      <p:cBhvr>
                                        <p:cTn id="21" dur="1000"/>
                                        <p:tgtEl>
                                          <p:spTgt spid="241667">
                                            <p:txEl>
                                              <p:pRg st="2" end="2"/>
                                            </p:txEl>
                                          </p:spTgt>
                                        </p:tgtEl>
                                      </p:cBhvr>
                                    </p:animEffect>
                                    <p:anim calcmode="lin" valueType="num">
                                      <p:cBhvr>
                                        <p:cTn id="22" dur="10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16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62200" y="152400"/>
            <a:ext cx="6629400" cy="1143000"/>
          </a:xfrm>
        </p:spPr>
        <p:txBody>
          <a:bodyPr/>
          <a:lstStyle/>
          <a:p>
            <a:r>
              <a:rPr lang="en-US" sz="3600"/>
              <a:t>Small groups have always been a part of God’s plan for His church. </a:t>
            </a:r>
          </a:p>
        </p:txBody>
      </p:sp>
      <p:sp>
        <p:nvSpPr>
          <p:cNvPr id="11267" name="Rectangle 3"/>
          <p:cNvSpPr>
            <a:spLocks noGrp="1" noChangeArrowheads="1"/>
          </p:cNvSpPr>
          <p:nvPr>
            <p:ph type="body" idx="1"/>
          </p:nvPr>
        </p:nvSpPr>
        <p:spPr>
          <a:xfrm>
            <a:off x="457200" y="1722438"/>
            <a:ext cx="8229600" cy="4525962"/>
          </a:xfrm>
        </p:spPr>
        <p:txBody>
          <a:bodyPr/>
          <a:lstStyle/>
          <a:p>
            <a:pPr>
              <a:buFontTx/>
              <a:buNone/>
            </a:pPr>
            <a:r>
              <a:rPr lang="en-US" sz="3600" b="0" i="0"/>
              <a:t>	This fact is borne out by the following:</a:t>
            </a:r>
          </a:p>
          <a:p>
            <a:r>
              <a:rPr lang="en-US" sz="3600" b="0" i="0">
                <a:solidFill>
                  <a:srgbClr val="0000CC"/>
                </a:solidFill>
              </a:rPr>
              <a:t>The establishment of the </a:t>
            </a:r>
            <a:r>
              <a:rPr lang="en-US" sz="3600" b="0" i="0" u="sng">
                <a:solidFill>
                  <a:srgbClr val="0000CC"/>
                </a:solidFill>
              </a:rPr>
              <a:t>nation of Israel as God’s people</a:t>
            </a:r>
          </a:p>
          <a:p>
            <a:r>
              <a:rPr lang="en-US" sz="3600" b="0" i="0">
                <a:solidFill>
                  <a:srgbClr val="0000CC"/>
                </a:solidFill>
              </a:rPr>
              <a:t>The establishment of the </a:t>
            </a:r>
            <a:r>
              <a:rPr lang="en-US" sz="3600" b="0" i="0" u="sng">
                <a:solidFill>
                  <a:srgbClr val="0000CC"/>
                </a:solidFill>
              </a:rPr>
              <a:t>early church</a:t>
            </a:r>
          </a:p>
          <a:p>
            <a:r>
              <a:rPr lang="en-US" sz="3600" b="0" i="0">
                <a:solidFill>
                  <a:srgbClr val="0000CC"/>
                </a:solidFill>
              </a:rPr>
              <a:t>The establishment of the </a:t>
            </a:r>
            <a:r>
              <a:rPr lang="en-US" sz="3600" b="0" i="0" u="sng">
                <a:solidFill>
                  <a:srgbClr val="0000CC"/>
                </a:solidFill>
              </a:rPr>
              <a:t>Seventh Day Adventist church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 Conducting the meetings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0" y="152400"/>
            <a:ext cx="6705600" cy="1143000"/>
          </a:xfrm>
        </p:spPr>
        <p:txBody>
          <a:bodyPr/>
          <a:lstStyle/>
          <a:p>
            <a:r>
              <a:rPr lang="en-US" sz="4400"/>
              <a:t>Conducting the meetings</a:t>
            </a:r>
          </a:p>
        </p:txBody>
      </p:sp>
      <p:sp>
        <p:nvSpPr>
          <p:cNvPr id="137219" name="Rectangle 3"/>
          <p:cNvSpPr>
            <a:spLocks noGrp="1" noChangeArrowheads="1"/>
          </p:cNvSpPr>
          <p:nvPr>
            <p:ph type="body" idx="1"/>
          </p:nvPr>
        </p:nvSpPr>
        <p:spPr>
          <a:xfrm>
            <a:off x="152400" y="1524000"/>
            <a:ext cx="8853488" cy="4525963"/>
          </a:xfrm>
        </p:spPr>
        <p:txBody>
          <a:bodyPr/>
          <a:lstStyle/>
          <a:p>
            <a:pPr>
              <a:lnSpc>
                <a:spcPct val="90000"/>
              </a:lnSpc>
            </a:pPr>
            <a:r>
              <a:rPr lang="en-US" sz="3000" b="0" i="0"/>
              <a:t>Call your first group meeting.</a:t>
            </a:r>
          </a:p>
          <a:p>
            <a:pPr>
              <a:lnSpc>
                <a:spcPct val="90000"/>
              </a:lnSpc>
            </a:pPr>
            <a:r>
              <a:rPr lang="en-US" sz="3000" b="0" i="0"/>
              <a:t>Have each member sign an agreement of participation</a:t>
            </a:r>
          </a:p>
          <a:p>
            <a:pPr>
              <a:lnSpc>
                <a:spcPct val="90000"/>
              </a:lnSpc>
            </a:pPr>
            <a:r>
              <a:rPr lang="en-US" sz="3000" b="0" i="0"/>
              <a:t>This agreement can be written or verbal</a:t>
            </a:r>
          </a:p>
          <a:p>
            <a:pPr>
              <a:lnSpc>
                <a:spcPct val="90000"/>
              </a:lnSpc>
            </a:pPr>
            <a:r>
              <a:rPr lang="en-US" sz="3000" b="0" i="0"/>
              <a:t>Each group can choose a name, a hymn as their theme song , a Bible text as their theme text and a banner</a:t>
            </a:r>
          </a:p>
          <a:p>
            <a:pPr>
              <a:lnSpc>
                <a:spcPct val="90000"/>
              </a:lnSpc>
            </a:pPr>
            <a:r>
              <a:rPr lang="en-US" sz="3000" b="0" i="0"/>
              <a:t>The group meetings should begin with a period of training which should last between four to eight weeks.</a:t>
            </a:r>
          </a:p>
          <a:p>
            <a:pPr>
              <a:lnSpc>
                <a:spcPct val="90000"/>
              </a:lnSpc>
            </a:pPr>
            <a:r>
              <a:rPr lang="en-US" sz="3000" b="0" i="0"/>
              <a:t>Only after the period of training should new prospects be invited to join the group.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1000"/>
                                        <p:tgtEl>
                                          <p:spTgt spid="137219">
                                            <p:txEl>
                                              <p:pRg st="0" end="0"/>
                                            </p:txEl>
                                          </p:spTgt>
                                        </p:tgtEl>
                                      </p:cBhvr>
                                    </p:animEffect>
                                    <p:anim calcmode="lin" valueType="num">
                                      <p:cBhvr>
                                        <p:cTn id="8"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7219">
                                            <p:txEl>
                                              <p:pRg st="1" end="1"/>
                                            </p:txEl>
                                          </p:spTgt>
                                        </p:tgtEl>
                                        <p:attrNameLst>
                                          <p:attrName>style.visibility</p:attrName>
                                        </p:attrNameLst>
                                      </p:cBhvr>
                                      <p:to>
                                        <p:strVal val="visible"/>
                                      </p:to>
                                    </p:set>
                                    <p:animEffect transition="in" filter="fade">
                                      <p:cBhvr>
                                        <p:cTn id="14" dur="1000"/>
                                        <p:tgtEl>
                                          <p:spTgt spid="137219">
                                            <p:txEl>
                                              <p:pRg st="1" end="1"/>
                                            </p:txEl>
                                          </p:spTgt>
                                        </p:tgtEl>
                                      </p:cBhvr>
                                    </p:animEffect>
                                    <p:anim calcmode="lin" valueType="num">
                                      <p:cBhvr>
                                        <p:cTn id="15" dur="10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7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7219">
                                            <p:txEl>
                                              <p:pRg st="2" end="2"/>
                                            </p:txEl>
                                          </p:spTgt>
                                        </p:tgtEl>
                                        <p:attrNameLst>
                                          <p:attrName>style.visibility</p:attrName>
                                        </p:attrNameLst>
                                      </p:cBhvr>
                                      <p:to>
                                        <p:strVal val="visible"/>
                                      </p:to>
                                    </p:set>
                                    <p:animEffect transition="in" filter="fade">
                                      <p:cBhvr>
                                        <p:cTn id="21" dur="1000"/>
                                        <p:tgtEl>
                                          <p:spTgt spid="137219">
                                            <p:txEl>
                                              <p:pRg st="2" end="2"/>
                                            </p:txEl>
                                          </p:spTgt>
                                        </p:tgtEl>
                                      </p:cBhvr>
                                    </p:animEffect>
                                    <p:anim calcmode="lin" valueType="num">
                                      <p:cBhvr>
                                        <p:cTn id="22" dur="10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7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7219">
                                            <p:txEl>
                                              <p:pRg st="3" end="3"/>
                                            </p:txEl>
                                          </p:spTgt>
                                        </p:tgtEl>
                                        <p:attrNameLst>
                                          <p:attrName>style.visibility</p:attrName>
                                        </p:attrNameLst>
                                      </p:cBhvr>
                                      <p:to>
                                        <p:strVal val="visible"/>
                                      </p:to>
                                    </p:set>
                                    <p:animEffect transition="in" filter="fade">
                                      <p:cBhvr>
                                        <p:cTn id="28" dur="1000"/>
                                        <p:tgtEl>
                                          <p:spTgt spid="137219">
                                            <p:txEl>
                                              <p:pRg st="3" end="3"/>
                                            </p:txEl>
                                          </p:spTgt>
                                        </p:tgtEl>
                                      </p:cBhvr>
                                    </p:animEffect>
                                    <p:anim calcmode="lin" valueType="num">
                                      <p:cBhvr>
                                        <p:cTn id="29" dur="10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7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7219">
                                            <p:txEl>
                                              <p:pRg st="4" end="4"/>
                                            </p:txEl>
                                          </p:spTgt>
                                        </p:tgtEl>
                                        <p:attrNameLst>
                                          <p:attrName>style.visibility</p:attrName>
                                        </p:attrNameLst>
                                      </p:cBhvr>
                                      <p:to>
                                        <p:strVal val="visible"/>
                                      </p:to>
                                    </p:set>
                                    <p:animEffect transition="in" filter="fade">
                                      <p:cBhvr>
                                        <p:cTn id="35" dur="1000"/>
                                        <p:tgtEl>
                                          <p:spTgt spid="137219">
                                            <p:txEl>
                                              <p:pRg st="4" end="4"/>
                                            </p:txEl>
                                          </p:spTgt>
                                        </p:tgtEl>
                                      </p:cBhvr>
                                    </p:animEffect>
                                    <p:anim calcmode="lin" valueType="num">
                                      <p:cBhvr>
                                        <p:cTn id="36" dur="10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7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37219">
                                            <p:txEl>
                                              <p:pRg st="5" end="5"/>
                                            </p:txEl>
                                          </p:spTgt>
                                        </p:tgtEl>
                                        <p:attrNameLst>
                                          <p:attrName>style.visibility</p:attrName>
                                        </p:attrNameLst>
                                      </p:cBhvr>
                                      <p:to>
                                        <p:strVal val="visible"/>
                                      </p:to>
                                    </p:set>
                                    <p:animEffect transition="in" filter="fade">
                                      <p:cBhvr>
                                        <p:cTn id="42" dur="1000"/>
                                        <p:tgtEl>
                                          <p:spTgt spid="137219">
                                            <p:txEl>
                                              <p:pRg st="5" end="5"/>
                                            </p:txEl>
                                          </p:spTgt>
                                        </p:tgtEl>
                                      </p:cBhvr>
                                    </p:animEffect>
                                    <p:anim calcmode="lin" valueType="num">
                                      <p:cBhvr>
                                        <p:cTn id="43" dur="1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7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0" y="1646238"/>
            <a:ext cx="9144000" cy="4525962"/>
          </a:xfrm>
        </p:spPr>
        <p:txBody>
          <a:bodyPr/>
          <a:lstStyle/>
          <a:p>
            <a:pPr>
              <a:lnSpc>
                <a:spcPct val="80000"/>
              </a:lnSpc>
            </a:pPr>
            <a:r>
              <a:rPr lang="en-US" sz="3200" b="0" i="0"/>
              <a:t>Persons to be invited into the small groups are:</a:t>
            </a:r>
          </a:p>
          <a:p>
            <a:pPr lvl="1">
              <a:lnSpc>
                <a:spcPct val="80000"/>
              </a:lnSpc>
            </a:pPr>
            <a:r>
              <a:rPr lang="en-US" sz="3200"/>
              <a:t>Parents</a:t>
            </a:r>
          </a:p>
          <a:p>
            <a:pPr lvl="1">
              <a:lnSpc>
                <a:spcPct val="80000"/>
              </a:lnSpc>
            </a:pPr>
            <a:r>
              <a:rPr lang="en-US" sz="3200"/>
              <a:t>Neighbours</a:t>
            </a:r>
          </a:p>
          <a:p>
            <a:pPr lvl="1">
              <a:lnSpc>
                <a:spcPct val="80000"/>
              </a:lnSpc>
            </a:pPr>
            <a:r>
              <a:rPr lang="en-US" sz="3200"/>
              <a:t>Friends</a:t>
            </a:r>
          </a:p>
          <a:p>
            <a:pPr>
              <a:lnSpc>
                <a:spcPct val="80000"/>
              </a:lnSpc>
            </a:pPr>
            <a:r>
              <a:rPr lang="en-US" sz="3200" b="0" i="0"/>
              <a:t>Persons who have been watching or listening to TV and radio programmes;  persons who visit our churches, or parents of students who attend our schools; anyone interested in studying God’s Word</a:t>
            </a:r>
          </a:p>
          <a:p>
            <a:pPr>
              <a:lnSpc>
                <a:spcPct val="80000"/>
              </a:lnSpc>
            </a:pPr>
            <a:r>
              <a:rPr lang="en-US" sz="3200" b="0" i="0"/>
              <a:t>Every group should always have at least one empty chair and constantly urge its members to take a visitor with them.</a:t>
            </a:r>
          </a:p>
        </p:txBody>
      </p:sp>
      <p:sp>
        <p:nvSpPr>
          <p:cNvPr id="242694" name="Rectangle 6"/>
          <p:cNvSpPr>
            <a:spLocks noGrp="1" noChangeArrowheads="1"/>
          </p:cNvSpPr>
          <p:nvPr>
            <p:ph type="title"/>
          </p:nvPr>
        </p:nvSpPr>
        <p:spPr>
          <a:xfrm>
            <a:off x="2286000" y="152400"/>
            <a:ext cx="6705600" cy="1143000"/>
          </a:xfrm>
          <a:noFill/>
          <a:ln/>
        </p:spPr>
        <p:txBody>
          <a:bodyPr/>
          <a:lstStyle/>
          <a:p>
            <a:r>
              <a:rPr lang="en-US" sz="4400"/>
              <a:t>Conducting the 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1000"/>
                                        <p:tgtEl>
                                          <p:spTgt spid="242691">
                                            <p:txEl>
                                              <p:pRg st="0" end="0"/>
                                            </p:txEl>
                                          </p:spTgt>
                                        </p:tgtEl>
                                      </p:cBhvr>
                                    </p:animEffect>
                                    <p:anim calcmode="lin" valueType="num">
                                      <p:cBhvr>
                                        <p:cTn id="8" dur="10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26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2691">
                                            <p:txEl>
                                              <p:pRg st="1" end="1"/>
                                            </p:txEl>
                                          </p:spTgt>
                                        </p:tgtEl>
                                        <p:attrNameLst>
                                          <p:attrName>style.visibility</p:attrName>
                                        </p:attrNameLst>
                                      </p:cBhvr>
                                      <p:to>
                                        <p:strVal val="visible"/>
                                      </p:to>
                                    </p:set>
                                    <p:animEffect transition="in" filter="fade">
                                      <p:cBhvr>
                                        <p:cTn id="14" dur="1000"/>
                                        <p:tgtEl>
                                          <p:spTgt spid="242691">
                                            <p:txEl>
                                              <p:pRg st="1" end="1"/>
                                            </p:txEl>
                                          </p:spTgt>
                                        </p:tgtEl>
                                      </p:cBhvr>
                                    </p:animEffect>
                                    <p:anim calcmode="lin" valueType="num">
                                      <p:cBhvr>
                                        <p:cTn id="15" dur="10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26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2691">
                                            <p:txEl>
                                              <p:pRg st="2" end="2"/>
                                            </p:txEl>
                                          </p:spTgt>
                                        </p:tgtEl>
                                        <p:attrNameLst>
                                          <p:attrName>style.visibility</p:attrName>
                                        </p:attrNameLst>
                                      </p:cBhvr>
                                      <p:to>
                                        <p:strVal val="visible"/>
                                      </p:to>
                                    </p:set>
                                    <p:animEffect transition="in" filter="fade">
                                      <p:cBhvr>
                                        <p:cTn id="21" dur="1000"/>
                                        <p:tgtEl>
                                          <p:spTgt spid="242691">
                                            <p:txEl>
                                              <p:pRg st="2" end="2"/>
                                            </p:txEl>
                                          </p:spTgt>
                                        </p:tgtEl>
                                      </p:cBhvr>
                                    </p:animEffect>
                                    <p:anim calcmode="lin" valueType="num">
                                      <p:cBhvr>
                                        <p:cTn id="22" dur="1000" fill="hold"/>
                                        <p:tgtEl>
                                          <p:spTgt spid="2426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26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2691">
                                            <p:txEl>
                                              <p:pRg st="3" end="3"/>
                                            </p:txEl>
                                          </p:spTgt>
                                        </p:tgtEl>
                                        <p:attrNameLst>
                                          <p:attrName>style.visibility</p:attrName>
                                        </p:attrNameLst>
                                      </p:cBhvr>
                                      <p:to>
                                        <p:strVal val="visible"/>
                                      </p:to>
                                    </p:set>
                                    <p:animEffect transition="in" filter="fade">
                                      <p:cBhvr>
                                        <p:cTn id="28" dur="1000"/>
                                        <p:tgtEl>
                                          <p:spTgt spid="242691">
                                            <p:txEl>
                                              <p:pRg st="3" end="3"/>
                                            </p:txEl>
                                          </p:spTgt>
                                        </p:tgtEl>
                                      </p:cBhvr>
                                    </p:animEffect>
                                    <p:anim calcmode="lin" valueType="num">
                                      <p:cBhvr>
                                        <p:cTn id="29" dur="10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26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2691">
                                            <p:txEl>
                                              <p:pRg st="4" end="4"/>
                                            </p:txEl>
                                          </p:spTgt>
                                        </p:tgtEl>
                                        <p:attrNameLst>
                                          <p:attrName>style.visibility</p:attrName>
                                        </p:attrNameLst>
                                      </p:cBhvr>
                                      <p:to>
                                        <p:strVal val="visible"/>
                                      </p:to>
                                    </p:set>
                                    <p:animEffect transition="in" filter="fade">
                                      <p:cBhvr>
                                        <p:cTn id="35" dur="1000"/>
                                        <p:tgtEl>
                                          <p:spTgt spid="242691">
                                            <p:txEl>
                                              <p:pRg st="4" end="4"/>
                                            </p:txEl>
                                          </p:spTgt>
                                        </p:tgtEl>
                                      </p:cBhvr>
                                    </p:animEffect>
                                    <p:anim calcmode="lin" valueType="num">
                                      <p:cBhvr>
                                        <p:cTn id="36" dur="1000" fill="hold"/>
                                        <p:tgtEl>
                                          <p:spTgt spid="2426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26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42691">
                                            <p:txEl>
                                              <p:pRg st="5" end="5"/>
                                            </p:txEl>
                                          </p:spTgt>
                                        </p:tgtEl>
                                        <p:attrNameLst>
                                          <p:attrName>style.visibility</p:attrName>
                                        </p:attrNameLst>
                                      </p:cBhvr>
                                      <p:to>
                                        <p:strVal val="visible"/>
                                      </p:to>
                                    </p:set>
                                    <p:animEffect transition="in" filter="fade">
                                      <p:cBhvr>
                                        <p:cTn id="42" dur="1000"/>
                                        <p:tgtEl>
                                          <p:spTgt spid="242691">
                                            <p:txEl>
                                              <p:pRg st="5" end="5"/>
                                            </p:txEl>
                                          </p:spTgt>
                                        </p:tgtEl>
                                      </p:cBhvr>
                                    </p:animEffect>
                                    <p:anim calcmode="lin" valueType="num">
                                      <p:cBhvr>
                                        <p:cTn id="43" dur="1000" fill="hold"/>
                                        <p:tgtEl>
                                          <p:spTgt spid="2426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26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1"/>
          </p:nvPr>
        </p:nvSpPr>
        <p:spPr>
          <a:xfrm>
            <a:off x="0" y="1524000"/>
            <a:ext cx="9174163" cy="4525963"/>
          </a:xfrm>
        </p:spPr>
        <p:txBody>
          <a:bodyPr/>
          <a:lstStyle/>
          <a:p>
            <a:pPr>
              <a:lnSpc>
                <a:spcPct val="90000"/>
              </a:lnSpc>
            </a:pPr>
            <a:r>
              <a:rPr lang="en-US" sz="2900" b="0" i="0"/>
              <a:t>Every meeting should have a slot for intercessory prayer where the names and requests of interested persons are taken and prayed for.</a:t>
            </a:r>
          </a:p>
          <a:p>
            <a:pPr>
              <a:lnSpc>
                <a:spcPct val="90000"/>
              </a:lnSpc>
            </a:pPr>
            <a:r>
              <a:rPr lang="en-US" sz="2900" b="0" i="0"/>
              <a:t>Growth should be the goal of all small groups. When this occurs the group should then divide into two groups.</a:t>
            </a:r>
          </a:p>
          <a:p>
            <a:pPr>
              <a:lnSpc>
                <a:spcPct val="90000"/>
              </a:lnSpc>
            </a:pPr>
            <a:r>
              <a:rPr lang="en-US" sz="2900" b="0" i="0"/>
              <a:t>Each group should have the following missionary goals:</a:t>
            </a:r>
          </a:p>
          <a:p>
            <a:pPr lvl="1">
              <a:lnSpc>
                <a:spcPct val="90000"/>
              </a:lnSpc>
            </a:pPr>
            <a:r>
              <a:rPr lang="en-US" sz="2900"/>
              <a:t>Number of non-members you want to join the group</a:t>
            </a:r>
          </a:p>
          <a:p>
            <a:pPr lvl="1">
              <a:lnSpc>
                <a:spcPct val="90000"/>
              </a:lnSpc>
            </a:pPr>
            <a:r>
              <a:rPr lang="en-US" sz="2900"/>
              <a:t>Number of Bible studies you want to cover</a:t>
            </a:r>
          </a:p>
          <a:p>
            <a:pPr lvl="1">
              <a:lnSpc>
                <a:spcPct val="90000"/>
              </a:lnSpc>
            </a:pPr>
            <a:r>
              <a:rPr lang="en-US" sz="2900"/>
              <a:t>Plans for visitation which should include church members, prospective members, and shut-ins.</a:t>
            </a:r>
          </a:p>
          <a:p>
            <a:pPr lvl="1">
              <a:lnSpc>
                <a:spcPct val="90000"/>
              </a:lnSpc>
            </a:pPr>
            <a:r>
              <a:rPr lang="en-US" sz="2900"/>
              <a:t>Number of baptisms to be achieved within a given period. </a:t>
            </a:r>
          </a:p>
        </p:txBody>
      </p:sp>
      <p:sp>
        <p:nvSpPr>
          <p:cNvPr id="243718" name="Rectangle 6"/>
          <p:cNvSpPr>
            <a:spLocks noGrp="1" noChangeArrowheads="1"/>
          </p:cNvSpPr>
          <p:nvPr>
            <p:ph type="title"/>
          </p:nvPr>
        </p:nvSpPr>
        <p:spPr>
          <a:xfrm>
            <a:off x="2286000" y="152400"/>
            <a:ext cx="6705600" cy="1143000"/>
          </a:xfrm>
          <a:noFill/>
          <a:ln/>
        </p:spPr>
        <p:txBody>
          <a:bodyPr/>
          <a:lstStyle/>
          <a:p>
            <a:r>
              <a:rPr lang="en-US" sz="4400"/>
              <a:t>Conducting the 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fade">
                                      <p:cBhvr>
                                        <p:cTn id="7" dur="1000"/>
                                        <p:tgtEl>
                                          <p:spTgt spid="243715">
                                            <p:txEl>
                                              <p:pRg st="0" end="0"/>
                                            </p:txEl>
                                          </p:spTgt>
                                        </p:tgtEl>
                                      </p:cBhvr>
                                    </p:animEffect>
                                    <p:anim calcmode="lin" valueType="num">
                                      <p:cBhvr>
                                        <p:cTn id="8" dur="1000" fill="hold"/>
                                        <p:tgtEl>
                                          <p:spTgt spid="243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3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3715">
                                            <p:txEl>
                                              <p:pRg st="1" end="1"/>
                                            </p:txEl>
                                          </p:spTgt>
                                        </p:tgtEl>
                                        <p:attrNameLst>
                                          <p:attrName>style.visibility</p:attrName>
                                        </p:attrNameLst>
                                      </p:cBhvr>
                                      <p:to>
                                        <p:strVal val="visible"/>
                                      </p:to>
                                    </p:set>
                                    <p:animEffect transition="in" filter="fade">
                                      <p:cBhvr>
                                        <p:cTn id="14" dur="1000"/>
                                        <p:tgtEl>
                                          <p:spTgt spid="243715">
                                            <p:txEl>
                                              <p:pRg st="1" end="1"/>
                                            </p:txEl>
                                          </p:spTgt>
                                        </p:tgtEl>
                                      </p:cBhvr>
                                    </p:animEffect>
                                    <p:anim calcmode="lin" valueType="num">
                                      <p:cBhvr>
                                        <p:cTn id="15" dur="1000" fill="hold"/>
                                        <p:tgtEl>
                                          <p:spTgt spid="243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3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3715">
                                            <p:txEl>
                                              <p:pRg st="2" end="2"/>
                                            </p:txEl>
                                          </p:spTgt>
                                        </p:tgtEl>
                                        <p:attrNameLst>
                                          <p:attrName>style.visibility</p:attrName>
                                        </p:attrNameLst>
                                      </p:cBhvr>
                                      <p:to>
                                        <p:strVal val="visible"/>
                                      </p:to>
                                    </p:set>
                                    <p:animEffect transition="in" filter="fade">
                                      <p:cBhvr>
                                        <p:cTn id="21" dur="1000"/>
                                        <p:tgtEl>
                                          <p:spTgt spid="243715">
                                            <p:txEl>
                                              <p:pRg st="2" end="2"/>
                                            </p:txEl>
                                          </p:spTgt>
                                        </p:tgtEl>
                                      </p:cBhvr>
                                    </p:animEffect>
                                    <p:anim calcmode="lin" valueType="num">
                                      <p:cBhvr>
                                        <p:cTn id="22" dur="1000" fill="hold"/>
                                        <p:tgtEl>
                                          <p:spTgt spid="243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3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3715">
                                            <p:txEl>
                                              <p:pRg st="3" end="3"/>
                                            </p:txEl>
                                          </p:spTgt>
                                        </p:tgtEl>
                                        <p:attrNameLst>
                                          <p:attrName>style.visibility</p:attrName>
                                        </p:attrNameLst>
                                      </p:cBhvr>
                                      <p:to>
                                        <p:strVal val="visible"/>
                                      </p:to>
                                    </p:set>
                                    <p:animEffect transition="in" filter="fade">
                                      <p:cBhvr>
                                        <p:cTn id="28" dur="1000"/>
                                        <p:tgtEl>
                                          <p:spTgt spid="243715">
                                            <p:txEl>
                                              <p:pRg st="3" end="3"/>
                                            </p:txEl>
                                          </p:spTgt>
                                        </p:tgtEl>
                                      </p:cBhvr>
                                    </p:animEffect>
                                    <p:anim calcmode="lin" valueType="num">
                                      <p:cBhvr>
                                        <p:cTn id="29" dur="1000" fill="hold"/>
                                        <p:tgtEl>
                                          <p:spTgt spid="243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3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3715">
                                            <p:txEl>
                                              <p:pRg st="4" end="4"/>
                                            </p:txEl>
                                          </p:spTgt>
                                        </p:tgtEl>
                                        <p:attrNameLst>
                                          <p:attrName>style.visibility</p:attrName>
                                        </p:attrNameLst>
                                      </p:cBhvr>
                                      <p:to>
                                        <p:strVal val="visible"/>
                                      </p:to>
                                    </p:set>
                                    <p:animEffect transition="in" filter="fade">
                                      <p:cBhvr>
                                        <p:cTn id="35" dur="1000"/>
                                        <p:tgtEl>
                                          <p:spTgt spid="243715">
                                            <p:txEl>
                                              <p:pRg st="4" end="4"/>
                                            </p:txEl>
                                          </p:spTgt>
                                        </p:tgtEl>
                                      </p:cBhvr>
                                    </p:animEffect>
                                    <p:anim calcmode="lin" valueType="num">
                                      <p:cBhvr>
                                        <p:cTn id="36" dur="1000" fill="hold"/>
                                        <p:tgtEl>
                                          <p:spTgt spid="243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3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43715">
                                            <p:txEl>
                                              <p:pRg st="5" end="5"/>
                                            </p:txEl>
                                          </p:spTgt>
                                        </p:tgtEl>
                                        <p:attrNameLst>
                                          <p:attrName>style.visibility</p:attrName>
                                        </p:attrNameLst>
                                      </p:cBhvr>
                                      <p:to>
                                        <p:strVal val="visible"/>
                                      </p:to>
                                    </p:set>
                                    <p:animEffect transition="in" filter="fade">
                                      <p:cBhvr>
                                        <p:cTn id="42" dur="1000"/>
                                        <p:tgtEl>
                                          <p:spTgt spid="243715">
                                            <p:txEl>
                                              <p:pRg st="5" end="5"/>
                                            </p:txEl>
                                          </p:spTgt>
                                        </p:tgtEl>
                                      </p:cBhvr>
                                    </p:animEffect>
                                    <p:anim calcmode="lin" valueType="num">
                                      <p:cBhvr>
                                        <p:cTn id="43" dur="1000" fill="hold"/>
                                        <p:tgtEl>
                                          <p:spTgt spid="243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37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43715">
                                            <p:txEl>
                                              <p:pRg st="6" end="6"/>
                                            </p:txEl>
                                          </p:spTgt>
                                        </p:tgtEl>
                                        <p:attrNameLst>
                                          <p:attrName>style.visibility</p:attrName>
                                        </p:attrNameLst>
                                      </p:cBhvr>
                                      <p:to>
                                        <p:strVal val="visible"/>
                                      </p:to>
                                    </p:set>
                                    <p:animEffect transition="in" filter="fade">
                                      <p:cBhvr>
                                        <p:cTn id="49" dur="1000"/>
                                        <p:tgtEl>
                                          <p:spTgt spid="243715">
                                            <p:txEl>
                                              <p:pRg st="6" end="6"/>
                                            </p:txEl>
                                          </p:spTgt>
                                        </p:tgtEl>
                                      </p:cBhvr>
                                    </p:animEffect>
                                    <p:anim calcmode="lin" valueType="num">
                                      <p:cBhvr>
                                        <p:cTn id="50" dur="1000" fill="hold"/>
                                        <p:tgtEl>
                                          <p:spTgt spid="2437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37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362200" y="152400"/>
            <a:ext cx="6705600" cy="1143000"/>
          </a:xfrm>
        </p:spPr>
        <p:txBody>
          <a:bodyPr/>
          <a:lstStyle/>
          <a:p>
            <a:r>
              <a:rPr lang="en-US" sz="3800"/>
              <a:t>Suggested activities for the first small group meeting</a:t>
            </a:r>
          </a:p>
        </p:txBody>
      </p:sp>
      <p:sp>
        <p:nvSpPr>
          <p:cNvPr id="157699" name="Rectangle 3"/>
          <p:cNvSpPr>
            <a:spLocks noGrp="1" noChangeArrowheads="1"/>
          </p:cNvSpPr>
          <p:nvPr>
            <p:ph type="body" idx="1"/>
          </p:nvPr>
        </p:nvSpPr>
        <p:spPr>
          <a:xfrm>
            <a:off x="0" y="1646238"/>
            <a:ext cx="9144000" cy="4525962"/>
          </a:xfrm>
        </p:spPr>
        <p:txBody>
          <a:bodyPr/>
          <a:lstStyle/>
          <a:p>
            <a:r>
              <a:rPr lang="en-US" sz="3200" b="0" i="0"/>
              <a:t>Reception and greeting by the group leader</a:t>
            </a:r>
          </a:p>
          <a:p>
            <a:r>
              <a:rPr lang="en-US" sz="3200" b="0" i="0"/>
              <a:t>Song service</a:t>
            </a:r>
          </a:p>
          <a:p>
            <a:r>
              <a:rPr lang="en-US" sz="3200" b="0" i="0"/>
              <a:t>Socialization and presentation of visitors</a:t>
            </a:r>
          </a:p>
          <a:p>
            <a:r>
              <a:rPr lang="en-US" sz="3200" b="0" i="0"/>
              <a:t>Confirmation of date, time and venue of meeting</a:t>
            </a:r>
          </a:p>
          <a:p>
            <a:r>
              <a:rPr lang="en-US" sz="3200" b="0" i="0"/>
              <a:t>Provide all necessary instructions to group members</a:t>
            </a:r>
          </a:p>
          <a:p>
            <a:r>
              <a:rPr lang="en-US" sz="3200" b="0" i="0"/>
              <a:t>Have each group member sign the personal commitment card.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anim calcmode="lin" valueType="num">
                                      <p:cBhvr>
                                        <p:cTn id="8"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7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Effect transition="in" filter="fade">
                                      <p:cBhvr>
                                        <p:cTn id="14" dur="1000"/>
                                        <p:tgtEl>
                                          <p:spTgt spid="157699">
                                            <p:txEl>
                                              <p:pRg st="1" end="1"/>
                                            </p:txEl>
                                          </p:spTgt>
                                        </p:tgtEl>
                                      </p:cBhvr>
                                    </p:animEffect>
                                    <p:anim calcmode="lin" valueType="num">
                                      <p:cBhvr>
                                        <p:cTn id="15" dur="10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7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7699">
                                            <p:txEl>
                                              <p:pRg st="2" end="2"/>
                                            </p:txEl>
                                          </p:spTgt>
                                        </p:tgtEl>
                                        <p:attrNameLst>
                                          <p:attrName>style.visibility</p:attrName>
                                        </p:attrNameLst>
                                      </p:cBhvr>
                                      <p:to>
                                        <p:strVal val="visible"/>
                                      </p:to>
                                    </p:set>
                                    <p:animEffect transition="in" filter="fade">
                                      <p:cBhvr>
                                        <p:cTn id="21" dur="1000"/>
                                        <p:tgtEl>
                                          <p:spTgt spid="157699">
                                            <p:txEl>
                                              <p:pRg st="2" end="2"/>
                                            </p:txEl>
                                          </p:spTgt>
                                        </p:tgtEl>
                                      </p:cBhvr>
                                    </p:animEffect>
                                    <p:anim calcmode="lin" valueType="num">
                                      <p:cBhvr>
                                        <p:cTn id="22" dur="10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7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7699">
                                            <p:txEl>
                                              <p:pRg st="3" end="3"/>
                                            </p:txEl>
                                          </p:spTgt>
                                        </p:tgtEl>
                                        <p:attrNameLst>
                                          <p:attrName>style.visibility</p:attrName>
                                        </p:attrNameLst>
                                      </p:cBhvr>
                                      <p:to>
                                        <p:strVal val="visible"/>
                                      </p:to>
                                    </p:set>
                                    <p:animEffect transition="in" filter="fade">
                                      <p:cBhvr>
                                        <p:cTn id="28" dur="1000"/>
                                        <p:tgtEl>
                                          <p:spTgt spid="157699">
                                            <p:txEl>
                                              <p:pRg st="3" end="3"/>
                                            </p:txEl>
                                          </p:spTgt>
                                        </p:tgtEl>
                                      </p:cBhvr>
                                    </p:animEffect>
                                    <p:anim calcmode="lin" valueType="num">
                                      <p:cBhvr>
                                        <p:cTn id="29" dur="10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7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7699">
                                            <p:txEl>
                                              <p:pRg st="4" end="4"/>
                                            </p:txEl>
                                          </p:spTgt>
                                        </p:tgtEl>
                                        <p:attrNameLst>
                                          <p:attrName>style.visibility</p:attrName>
                                        </p:attrNameLst>
                                      </p:cBhvr>
                                      <p:to>
                                        <p:strVal val="visible"/>
                                      </p:to>
                                    </p:set>
                                    <p:animEffect transition="in" filter="fade">
                                      <p:cBhvr>
                                        <p:cTn id="35" dur="1000"/>
                                        <p:tgtEl>
                                          <p:spTgt spid="157699">
                                            <p:txEl>
                                              <p:pRg st="4" end="4"/>
                                            </p:txEl>
                                          </p:spTgt>
                                        </p:tgtEl>
                                      </p:cBhvr>
                                    </p:animEffect>
                                    <p:anim calcmode="lin" valueType="num">
                                      <p:cBhvr>
                                        <p:cTn id="36" dur="10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7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7699">
                                            <p:txEl>
                                              <p:pRg st="5" end="5"/>
                                            </p:txEl>
                                          </p:spTgt>
                                        </p:tgtEl>
                                        <p:attrNameLst>
                                          <p:attrName>style.visibility</p:attrName>
                                        </p:attrNameLst>
                                      </p:cBhvr>
                                      <p:to>
                                        <p:strVal val="visible"/>
                                      </p:to>
                                    </p:set>
                                    <p:animEffect transition="in" filter="fade">
                                      <p:cBhvr>
                                        <p:cTn id="42" dur="1000"/>
                                        <p:tgtEl>
                                          <p:spTgt spid="157699">
                                            <p:txEl>
                                              <p:pRg st="5" end="5"/>
                                            </p:txEl>
                                          </p:spTgt>
                                        </p:tgtEl>
                                      </p:cBhvr>
                                    </p:animEffect>
                                    <p:anim calcmode="lin" valueType="num">
                                      <p:cBhvr>
                                        <p:cTn id="43" dur="10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76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r>
              <a:rPr lang="en-US" sz="3200" b="0" i="0"/>
              <a:t>Provide names and addresses of church members to be visited or invited to the group meeting. Assign persons to visit these individuals and report to the group at the next meeting.</a:t>
            </a:r>
          </a:p>
          <a:p>
            <a:r>
              <a:rPr lang="en-US" sz="3200" b="0" i="0"/>
              <a:t>Bible Study</a:t>
            </a:r>
          </a:p>
          <a:p>
            <a:r>
              <a:rPr lang="en-US" sz="3200" b="0" i="0"/>
              <a:t>Closing prayer</a:t>
            </a:r>
          </a:p>
        </p:txBody>
      </p:sp>
      <p:sp>
        <p:nvSpPr>
          <p:cNvPr id="245768" name="Rectangle 8"/>
          <p:cNvSpPr>
            <a:spLocks noGrp="1" noChangeArrowheads="1"/>
          </p:cNvSpPr>
          <p:nvPr>
            <p:ph type="title"/>
          </p:nvPr>
        </p:nvSpPr>
        <p:spPr>
          <a:xfrm>
            <a:off x="2362200" y="152400"/>
            <a:ext cx="6705600" cy="1143000"/>
          </a:xfrm>
          <a:noFill/>
          <a:ln/>
        </p:spPr>
        <p:txBody>
          <a:bodyPr/>
          <a:lstStyle/>
          <a:p>
            <a:r>
              <a:rPr lang="en-US" sz="3800"/>
              <a:t>Suggested activities for the first small group meeting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1000"/>
                                        <p:tgtEl>
                                          <p:spTgt spid="245763">
                                            <p:txEl>
                                              <p:pRg st="0" end="0"/>
                                            </p:txEl>
                                          </p:spTgt>
                                        </p:tgtEl>
                                      </p:cBhvr>
                                    </p:animEffect>
                                    <p:anim calcmode="lin" valueType="num">
                                      <p:cBhvr>
                                        <p:cTn id="8" dur="10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63">
                                            <p:txEl>
                                              <p:pRg st="1" end="1"/>
                                            </p:txEl>
                                          </p:spTgt>
                                        </p:tgtEl>
                                        <p:attrNameLst>
                                          <p:attrName>style.visibility</p:attrName>
                                        </p:attrNameLst>
                                      </p:cBhvr>
                                      <p:to>
                                        <p:strVal val="visible"/>
                                      </p:to>
                                    </p:set>
                                    <p:animEffect transition="in" filter="fade">
                                      <p:cBhvr>
                                        <p:cTn id="14" dur="1000"/>
                                        <p:tgtEl>
                                          <p:spTgt spid="245763">
                                            <p:txEl>
                                              <p:pRg st="1" end="1"/>
                                            </p:txEl>
                                          </p:spTgt>
                                        </p:tgtEl>
                                      </p:cBhvr>
                                    </p:animEffect>
                                    <p:anim calcmode="lin" valueType="num">
                                      <p:cBhvr>
                                        <p:cTn id="15" dur="10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63">
                                            <p:txEl>
                                              <p:pRg st="2" end="2"/>
                                            </p:txEl>
                                          </p:spTgt>
                                        </p:tgtEl>
                                        <p:attrNameLst>
                                          <p:attrName>style.visibility</p:attrName>
                                        </p:attrNameLst>
                                      </p:cBhvr>
                                      <p:to>
                                        <p:strVal val="visible"/>
                                      </p:to>
                                    </p:set>
                                    <p:animEffect transition="in" filter="fade">
                                      <p:cBhvr>
                                        <p:cTn id="21" dur="1000"/>
                                        <p:tgtEl>
                                          <p:spTgt spid="245763">
                                            <p:txEl>
                                              <p:pRg st="2" end="2"/>
                                            </p:txEl>
                                          </p:spTgt>
                                        </p:tgtEl>
                                      </p:cBhvr>
                                    </p:animEffect>
                                    <p:anim calcmode="lin" valueType="num">
                                      <p:cBhvr>
                                        <p:cTn id="22" dur="10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52400" y="1524000"/>
            <a:ext cx="8991600" cy="4525963"/>
          </a:xfrm>
        </p:spPr>
        <p:txBody>
          <a:bodyPr/>
          <a:lstStyle/>
          <a:p>
            <a:pPr>
              <a:lnSpc>
                <a:spcPct val="90000"/>
              </a:lnSpc>
            </a:pPr>
            <a:r>
              <a:rPr lang="en-US" sz="3200" b="0" i="0"/>
              <a:t>It increases the study and understanding of God’s Word</a:t>
            </a:r>
          </a:p>
          <a:p>
            <a:pPr>
              <a:lnSpc>
                <a:spcPct val="90000"/>
              </a:lnSpc>
            </a:pPr>
            <a:r>
              <a:rPr lang="en-US" sz="3200" b="0" i="0"/>
              <a:t>It promotes spiritual growth</a:t>
            </a:r>
          </a:p>
          <a:p>
            <a:pPr>
              <a:lnSpc>
                <a:spcPct val="90000"/>
              </a:lnSpc>
            </a:pPr>
            <a:r>
              <a:rPr lang="en-US" sz="3200" b="0" i="0"/>
              <a:t>It enhances Christian fellowship among members</a:t>
            </a:r>
          </a:p>
          <a:p>
            <a:pPr>
              <a:lnSpc>
                <a:spcPct val="90000"/>
              </a:lnSpc>
            </a:pPr>
            <a:r>
              <a:rPr lang="en-US" sz="3200" b="0" i="0"/>
              <a:t>It provides a forum for meeting the needs of both members and non-members</a:t>
            </a:r>
          </a:p>
          <a:p>
            <a:pPr>
              <a:lnSpc>
                <a:spcPct val="90000"/>
              </a:lnSpc>
            </a:pPr>
            <a:r>
              <a:rPr lang="en-US" sz="3200" b="0" i="0"/>
              <a:t>It helps members identify their spiritual gifts and talents</a:t>
            </a:r>
          </a:p>
          <a:p>
            <a:pPr>
              <a:lnSpc>
                <a:spcPct val="90000"/>
              </a:lnSpc>
            </a:pPr>
            <a:r>
              <a:rPr lang="en-US" sz="3200" b="0" i="0"/>
              <a:t>It empowers members to utilize their spiritual gifts and talents in ministry</a:t>
            </a:r>
          </a:p>
        </p:txBody>
      </p:sp>
      <p:sp>
        <p:nvSpPr>
          <p:cNvPr id="168964" name="Rectangle 4"/>
          <p:cNvSpPr>
            <a:spLocks noGrp="1" noChangeArrowheads="1"/>
          </p:cNvSpPr>
          <p:nvPr>
            <p:ph type="title"/>
          </p:nvPr>
        </p:nvSpPr>
        <p:spPr/>
        <p:txBody>
          <a:bodyPr/>
          <a:lstStyle/>
          <a:p>
            <a:r>
              <a:rPr lang="en-US" sz="3600"/>
              <a:t>Benefits of organizing the Church into small groups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additive="base">
                                        <p:cTn id="13" dur="5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63">
                                            <p:txEl>
                                              <p:pRg st="2" end="2"/>
                                            </p:txEl>
                                          </p:spTgt>
                                        </p:tgtEl>
                                        <p:attrNameLst>
                                          <p:attrName>style.visibility</p:attrName>
                                        </p:attrNameLst>
                                      </p:cBhvr>
                                      <p:to>
                                        <p:strVal val="visible"/>
                                      </p:to>
                                    </p:set>
                                    <p:anim calcmode="lin" valueType="num">
                                      <p:cBhvr additive="base">
                                        <p:cTn id="19" dur="5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 calcmode="lin" valueType="num">
                                      <p:cBhvr additive="base">
                                        <p:cTn id="25" dur="5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8963">
                                            <p:txEl>
                                              <p:pRg st="4" end="4"/>
                                            </p:txEl>
                                          </p:spTgt>
                                        </p:tgtEl>
                                        <p:attrNameLst>
                                          <p:attrName>style.visibility</p:attrName>
                                        </p:attrNameLst>
                                      </p:cBhvr>
                                      <p:to>
                                        <p:strVal val="visible"/>
                                      </p:to>
                                    </p:set>
                                    <p:anim calcmode="lin" valueType="num">
                                      <p:cBhvr additive="base">
                                        <p:cTn id="31" dur="5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8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8963">
                                            <p:txEl>
                                              <p:pRg st="5" end="5"/>
                                            </p:txEl>
                                          </p:spTgt>
                                        </p:tgtEl>
                                        <p:attrNameLst>
                                          <p:attrName>style.visibility</p:attrName>
                                        </p:attrNameLst>
                                      </p:cBhvr>
                                      <p:to>
                                        <p:strVal val="visible"/>
                                      </p:to>
                                    </p:set>
                                    <p:anim calcmode="lin" valueType="num">
                                      <p:cBhvr additive="base">
                                        <p:cTn id="37" dur="5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8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152400" y="1524000"/>
            <a:ext cx="8991600" cy="4525963"/>
          </a:xfrm>
        </p:spPr>
        <p:txBody>
          <a:bodyPr/>
          <a:lstStyle/>
          <a:p>
            <a:r>
              <a:rPr lang="en-US" sz="3200" b="0" i="0"/>
              <a:t>It assists the Pastor in ministering to his congregation</a:t>
            </a:r>
          </a:p>
          <a:p>
            <a:r>
              <a:rPr lang="en-US" sz="3200" b="0" i="0"/>
              <a:t>It reduces apostasy, thus increasing membership retention</a:t>
            </a:r>
          </a:p>
          <a:p>
            <a:r>
              <a:rPr lang="en-US" sz="3200" b="0" i="0"/>
              <a:t>It contributes to the recruiting of new disciples</a:t>
            </a:r>
          </a:p>
          <a:p>
            <a:r>
              <a:rPr lang="en-US" sz="3200" b="0" i="0"/>
              <a:t>It mobilizes more church members into actively working for the conversion of others</a:t>
            </a:r>
          </a:p>
        </p:txBody>
      </p:sp>
      <p:sp>
        <p:nvSpPr>
          <p:cNvPr id="246789" name="Rectangle 5"/>
          <p:cNvSpPr>
            <a:spLocks noGrp="1" noChangeArrowheads="1"/>
          </p:cNvSpPr>
          <p:nvPr>
            <p:ph type="title"/>
          </p:nvPr>
        </p:nvSpPr>
        <p:spPr>
          <a:noFill/>
          <a:ln/>
        </p:spPr>
        <p:txBody>
          <a:bodyPr/>
          <a:lstStyle/>
          <a:p>
            <a:r>
              <a:rPr lang="en-US" sz="3600"/>
              <a:t>Benefits of organizing the Church into small groups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6787">
                                            <p:txEl>
                                              <p:pRg st="1" end="1"/>
                                            </p:txEl>
                                          </p:spTgt>
                                        </p:tgtEl>
                                        <p:attrNameLst>
                                          <p:attrName>style.visibility</p:attrName>
                                        </p:attrNameLst>
                                      </p:cBhvr>
                                      <p:to>
                                        <p:strVal val="visible"/>
                                      </p:to>
                                    </p:set>
                                    <p:anim calcmode="lin" valueType="num">
                                      <p:cBhvr additive="base">
                                        <p:cTn id="13"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6787">
                                            <p:txEl>
                                              <p:pRg st="2" end="2"/>
                                            </p:txEl>
                                          </p:spTgt>
                                        </p:tgtEl>
                                        <p:attrNameLst>
                                          <p:attrName>style.visibility</p:attrName>
                                        </p:attrNameLst>
                                      </p:cBhvr>
                                      <p:to>
                                        <p:strVal val="visible"/>
                                      </p:to>
                                    </p:set>
                                    <p:anim calcmode="lin" valueType="num">
                                      <p:cBhvr additive="base">
                                        <p:cTn id="19"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6787">
                                            <p:txEl>
                                              <p:pRg st="3" end="3"/>
                                            </p:txEl>
                                          </p:spTgt>
                                        </p:tgtEl>
                                        <p:attrNameLst>
                                          <p:attrName>style.visibility</p:attrName>
                                        </p:attrNameLst>
                                      </p:cBhvr>
                                      <p:to>
                                        <p:strVal val="visible"/>
                                      </p:to>
                                    </p:set>
                                    <p:anim calcmode="lin" valueType="num">
                                      <p:cBhvr additive="base">
                                        <p:cTn id="25"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67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62200" y="152400"/>
            <a:ext cx="6705600" cy="1143000"/>
          </a:xfrm>
        </p:spPr>
        <p:txBody>
          <a:bodyPr/>
          <a:lstStyle/>
          <a:p>
            <a:r>
              <a:rPr lang="en-US" sz="4400"/>
              <a:t>The weekly meeting of leaders</a:t>
            </a:r>
          </a:p>
        </p:txBody>
      </p:sp>
      <p:sp>
        <p:nvSpPr>
          <p:cNvPr id="180227" name="Rectangle 3"/>
          <p:cNvSpPr>
            <a:spLocks noGrp="1" noChangeArrowheads="1"/>
          </p:cNvSpPr>
          <p:nvPr>
            <p:ph type="body" idx="1"/>
          </p:nvPr>
        </p:nvSpPr>
        <p:spPr>
          <a:xfrm>
            <a:off x="76200" y="1493838"/>
            <a:ext cx="8991600" cy="4525962"/>
          </a:xfrm>
        </p:spPr>
        <p:txBody>
          <a:bodyPr/>
          <a:lstStyle/>
          <a:p>
            <a:pPr>
              <a:lnSpc>
                <a:spcPct val="90000"/>
              </a:lnSpc>
            </a:pPr>
            <a:r>
              <a:rPr lang="en-US" b="0" i="0"/>
              <a:t>The life and longevity of a small group depend on the inspiration, motivation and instruction given to the leaders at their weekly or quarterly meetings. Therefore, the Pastor or Small Groups Coordinator should ensure that these meetings are well planned and conducted according to scheduled.</a:t>
            </a:r>
          </a:p>
          <a:p>
            <a:pPr>
              <a:lnSpc>
                <a:spcPct val="90000"/>
              </a:lnSpc>
            </a:pPr>
            <a:r>
              <a:rPr lang="en-US" b="0" i="0"/>
              <a:t>These meetings are for the purpose of training, evaluation and inspiration.</a:t>
            </a:r>
          </a:p>
          <a:p>
            <a:pPr>
              <a:lnSpc>
                <a:spcPct val="90000"/>
              </a:lnSpc>
            </a:pPr>
            <a:r>
              <a:rPr lang="en-US" b="0" i="0"/>
              <a:t>Time should be taken out of the ten minutes missionary emphasis each Sabbath for groups to report on their activities and give testimonies.</a:t>
            </a:r>
          </a:p>
          <a:p>
            <a:pPr>
              <a:lnSpc>
                <a:spcPct val="90000"/>
              </a:lnSpc>
            </a:pPr>
            <a:r>
              <a:rPr lang="en-US" b="0" i="0"/>
              <a:t>Each Sabbath church members who are not yet part of a small group should be encouraged to join 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28600"/>
            <a:ext cx="8229600" cy="1143000"/>
          </a:xfrm>
        </p:spPr>
        <p:txBody>
          <a:bodyPr/>
          <a:lstStyle/>
          <a:p>
            <a:r>
              <a:rPr lang="en-US"/>
              <a:t>Duties of the Small Group Leaders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38400" y="152400"/>
            <a:ext cx="6248400" cy="1143000"/>
          </a:xfrm>
        </p:spPr>
        <p:txBody>
          <a:bodyPr/>
          <a:lstStyle/>
          <a:p>
            <a:r>
              <a:rPr lang="en-US" sz="4800"/>
              <a:t>The Nation of Israel</a:t>
            </a:r>
          </a:p>
        </p:txBody>
      </p:sp>
      <p:sp>
        <p:nvSpPr>
          <p:cNvPr id="15363" name="Rectangle 3"/>
          <p:cNvSpPr>
            <a:spLocks noGrp="1" noChangeArrowheads="1"/>
          </p:cNvSpPr>
          <p:nvPr>
            <p:ph type="body" idx="1"/>
          </p:nvPr>
        </p:nvSpPr>
        <p:spPr>
          <a:xfrm>
            <a:off x="228600" y="1600200"/>
            <a:ext cx="8686800" cy="4525963"/>
          </a:xfrm>
        </p:spPr>
        <p:txBody>
          <a:bodyPr/>
          <a:lstStyle/>
          <a:p>
            <a:pPr>
              <a:lnSpc>
                <a:spcPct val="90000"/>
              </a:lnSpc>
            </a:pPr>
            <a:r>
              <a:rPr lang="en-US" b="0" i="0"/>
              <a:t>As the Israelites traveled from Egypt to Canaan Jethro advised Moses to organize the people into groups.</a:t>
            </a:r>
          </a:p>
          <a:p>
            <a:pPr>
              <a:lnSpc>
                <a:spcPct val="90000"/>
              </a:lnSpc>
            </a:pPr>
            <a:r>
              <a:rPr lang="en-US" b="0" i="0">
                <a:solidFill>
                  <a:srgbClr val="0000CC"/>
                </a:solidFill>
              </a:rPr>
              <a:t>Exodus 18:21 </a:t>
            </a:r>
          </a:p>
          <a:p>
            <a:pPr>
              <a:lnSpc>
                <a:spcPct val="90000"/>
              </a:lnSpc>
            </a:pPr>
            <a:r>
              <a:rPr lang="en-US" b="0" i="0"/>
              <a:t>“Moreover thou shalt provide out of all the people able men, such as fear God, men of truth, hating covetousness; and place such over them, to be rulers of thousands, and rulers of hundreds, rulers of fifties, and rulers of tens...”</a:t>
            </a:r>
          </a:p>
          <a:p>
            <a:pPr>
              <a:lnSpc>
                <a:spcPct val="90000"/>
              </a:lnSpc>
            </a:pPr>
            <a:r>
              <a:rPr lang="en-US" b="0" i="0">
                <a:solidFill>
                  <a:srgbClr val="0000CC"/>
                </a:solidFill>
              </a:rPr>
              <a:t>Ellen White states:</a:t>
            </a:r>
          </a:p>
          <a:p>
            <a:pPr>
              <a:lnSpc>
                <a:spcPct val="90000"/>
              </a:lnSpc>
            </a:pPr>
            <a:r>
              <a:rPr lang="en-US" b="0" i="0"/>
              <a:t>“He (God) designs that we should learn lessons of order and organization from the perfect order instituted in the days of Moses.” </a:t>
            </a:r>
            <a:r>
              <a:rPr lang="en-US" b="0"/>
              <a:t>Christian Service</a:t>
            </a:r>
            <a:r>
              <a:rPr lang="en-US" b="0" i="0"/>
              <a:t>, p. 73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sz="4400"/>
              <a:t>The Coordinator</a:t>
            </a:r>
          </a:p>
        </p:txBody>
      </p:sp>
      <p:sp>
        <p:nvSpPr>
          <p:cNvPr id="187395" name="Rectangle 3"/>
          <p:cNvSpPr>
            <a:spLocks noGrp="1" noChangeArrowheads="1"/>
          </p:cNvSpPr>
          <p:nvPr>
            <p:ph type="body" idx="1"/>
          </p:nvPr>
        </p:nvSpPr>
        <p:spPr>
          <a:xfrm>
            <a:off x="152400" y="1524000"/>
            <a:ext cx="8991600" cy="4525963"/>
          </a:xfrm>
        </p:spPr>
        <p:txBody>
          <a:bodyPr/>
          <a:lstStyle/>
          <a:p>
            <a:pPr>
              <a:lnSpc>
                <a:spcPct val="90000"/>
              </a:lnSpc>
            </a:pPr>
            <a:r>
              <a:rPr lang="en-US" sz="2900" b="0" i="0"/>
              <a:t>Support the work of the small groups</a:t>
            </a:r>
          </a:p>
          <a:p>
            <a:pPr>
              <a:lnSpc>
                <a:spcPct val="90000"/>
              </a:lnSpc>
            </a:pPr>
            <a:r>
              <a:rPr lang="en-US" sz="2900" b="0" i="0"/>
              <a:t>Provide materials to the group leaders</a:t>
            </a:r>
          </a:p>
          <a:p>
            <a:pPr>
              <a:lnSpc>
                <a:spcPct val="90000"/>
              </a:lnSpc>
            </a:pPr>
            <a:r>
              <a:rPr lang="en-US" sz="2900" b="0" i="0"/>
              <a:t>Organize and conduct the weekly or Bi – weekly leadership meetings</a:t>
            </a:r>
          </a:p>
          <a:p>
            <a:pPr>
              <a:lnSpc>
                <a:spcPct val="90000"/>
              </a:lnSpc>
            </a:pPr>
            <a:r>
              <a:rPr lang="en-US" sz="2900" b="0" i="0"/>
              <a:t>Work in harmony with the Pastor and Church Elder to ensure the success of the programme</a:t>
            </a:r>
          </a:p>
          <a:p>
            <a:pPr>
              <a:lnSpc>
                <a:spcPct val="90000"/>
              </a:lnSpc>
            </a:pPr>
            <a:r>
              <a:rPr lang="en-US" sz="2900" b="0" i="0"/>
              <a:t>Organize and promote meetings in which group members can share their testimonies and new members can be recruited</a:t>
            </a:r>
          </a:p>
          <a:p>
            <a:pPr>
              <a:lnSpc>
                <a:spcPct val="90000"/>
              </a:lnSpc>
            </a:pPr>
            <a:r>
              <a:rPr lang="en-US" sz="2900" b="0" i="0"/>
              <a:t>Give the necessary leadership to ensure that the goals and objectives of the Small Groups are achieved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7395">
                                            <p:txEl>
                                              <p:pRg st="4" end="4"/>
                                            </p:txEl>
                                          </p:spTgt>
                                        </p:tgtEl>
                                        <p:attrNameLst>
                                          <p:attrName>style.visibility</p:attrName>
                                        </p:attrNameLst>
                                      </p:cBhvr>
                                      <p:to>
                                        <p:strVal val="visible"/>
                                      </p:to>
                                    </p:set>
                                    <p:anim calcmode="lin" valueType="num">
                                      <p:cBhvr additive="base">
                                        <p:cTn id="31" dur="500" fill="hold"/>
                                        <p:tgtEl>
                                          <p:spTgt spid="187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7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additive="base">
                                        <p:cTn id="37" dur="500" fill="hold"/>
                                        <p:tgtEl>
                                          <p:spTgt spid="187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7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0" y="152400"/>
            <a:ext cx="6400800" cy="1143000"/>
          </a:xfrm>
        </p:spPr>
        <p:txBody>
          <a:bodyPr/>
          <a:lstStyle/>
          <a:p>
            <a:r>
              <a:rPr lang="en-US" sz="4800"/>
              <a:t>The Leader</a:t>
            </a:r>
          </a:p>
        </p:txBody>
      </p:sp>
      <p:sp>
        <p:nvSpPr>
          <p:cNvPr id="196611" name="Rectangle 3"/>
          <p:cNvSpPr>
            <a:spLocks noGrp="1" noChangeArrowheads="1"/>
          </p:cNvSpPr>
          <p:nvPr>
            <p:ph type="body" idx="1"/>
          </p:nvPr>
        </p:nvSpPr>
        <p:spPr>
          <a:xfrm>
            <a:off x="0" y="1600200"/>
            <a:ext cx="9144000" cy="4525963"/>
          </a:xfrm>
        </p:spPr>
        <p:txBody>
          <a:bodyPr/>
          <a:lstStyle/>
          <a:p>
            <a:pPr>
              <a:lnSpc>
                <a:spcPct val="90000"/>
              </a:lnSpc>
            </a:pPr>
            <a:r>
              <a:rPr lang="en-US" sz="3200" b="0" i="0"/>
              <a:t>Conduct the weekly group meeting</a:t>
            </a:r>
          </a:p>
          <a:p>
            <a:pPr>
              <a:lnSpc>
                <a:spcPct val="90000"/>
              </a:lnSpc>
            </a:pPr>
            <a:r>
              <a:rPr lang="en-US" sz="3200" b="0" i="0"/>
              <a:t>Assist the group in its evangelistic work</a:t>
            </a:r>
          </a:p>
          <a:p>
            <a:pPr>
              <a:lnSpc>
                <a:spcPct val="90000"/>
              </a:lnSpc>
            </a:pPr>
            <a:r>
              <a:rPr lang="en-US" sz="3200" b="0" i="0"/>
              <a:t>Visit the absent members and provide any needed help</a:t>
            </a:r>
          </a:p>
          <a:p>
            <a:pPr>
              <a:lnSpc>
                <a:spcPct val="90000"/>
              </a:lnSpc>
            </a:pPr>
            <a:r>
              <a:rPr lang="en-US" sz="3200" b="0" i="0"/>
              <a:t>Pray daily for the group members</a:t>
            </a:r>
          </a:p>
          <a:p>
            <a:pPr>
              <a:lnSpc>
                <a:spcPct val="90000"/>
              </a:lnSpc>
            </a:pPr>
            <a:r>
              <a:rPr lang="en-US" sz="3200" b="0" i="0"/>
              <a:t>Communicate regularly with the associate leader and share ways to help the group to grow and achieve its goals</a:t>
            </a:r>
          </a:p>
          <a:p>
            <a:pPr>
              <a:lnSpc>
                <a:spcPct val="90000"/>
              </a:lnSpc>
            </a:pPr>
            <a:r>
              <a:rPr lang="en-US" sz="3200" b="0" i="0"/>
              <a:t>Identify a suitable place for the weekly  group meeting</a:t>
            </a:r>
          </a:p>
          <a:p>
            <a:pPr>
              <a:lnSpc>
                <a:spcPct val="90000"/>
              </a:lnSpc>
            </a:pPr>
            <a:r>
              <a:rPr lang="en-US" sz="3200" b="0" i="0"/>
              <a:t>Attend the weekly or bi-weekly meeting of leaders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additive="base">
                                        <p:cTn id="13"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 calcmode="lin" valueType="num">
                                      <p:cBhvr additive="base">
                                        <p:cTn id="19"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11">
                                            <p:txEl>
                                              <p:pRg st="3" end="3"/>
                                            </p:txEl>
                                          </p:spTgt>
                                        </p:tgtEl>
                                        <p:attrNameLst>
                                          <p:attrName>style.visibility</p:attrName>
                                        </p:attrNameLst>
                                      </p:cBhvr>
                                      <p:to>
                                        <p:strVal val="visible"/>
                                      </p:to>
                                    </p:set>
                                    <p:anim calcmode="lin" valueType="num">
                                      <p:cBhvr additive="base">
                                        <p:cTn id="25" dur="5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6611">
                                            <p:txEl>
                                              <p:pRg st="4" end="4"/>
                                            </p:txEl>
                                          </p:spTgt>
                                        </p:tgtEl>
                                        <p:attrNameLst>
                                          <p:attrName>style.visibility</p:attrName>
                                        </p:attrNameLst>
                                      </p:cBhvr>
                                      <p:to>
                                        <p:strVal val="visible"/>
                                      </p:to>
                                    </p:set>
                                    <p:anim calcmode="lin" valueType="num">
                                      <p:cBhvr additive="base">
                                        <p:cTn id="31" dur="5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6611">
                                            <p:txEl>
                                              <p:pRg st="5" end="5"/>
                                            </p:txEl>
                                          </p:spTgt>
                                        </p:tgtEl>
                                        <p:attrNameLst>
                                          <p:attrName>style.visibility</p:attrName>
                                        </p:attrNameLst>
                                      </p:cBhvr>
                                      <p:to>
                                        <p:strVal val="visible"/>
                                      </p:to>
                                    </p:set>
                                    <p:anim calcmode="lin" valueType="num">
                                      <p:cBhvr additive="base">
                                        <p:cTn id="37" dur="5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6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6611">
                                            <p:txEl>
                                              <p:pRg st="6" end="6"/>
                                            </p:txEl>
                                          </p:spTgt>
                                        </p:tgtEl>
                                        <p:attrNameLst>
                                          <p:attrName>style.visibility</p:attrName>
                                        </p:attrNameLst>
                                      </p:cBhvr>
                                      <p:to>
                                        <p:strVal val="visible"/>
                                      </p:to>
                                    </p:set>
                                    <p:anim calcmode="lin" valueType="num">
                                      <p:cBhvr additive="base">
                                        <p:cTn id="43" dur="500" fill="hold"/>
                                        <p:tgtEl>
                                          <p:spTgt spid="1966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6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286000" y="152400"/>
            <a:ext cx="6400800" cy="1143000"/>
          </a:xfrm>
        </p:spPr>
        <p:txBody>
          <a:bodyPr/>
          <a:lstStyle/>
          <a:p>
            <a:pPr algn="ctr"/>
            <a:r>
              <a:rPr lang="en-US" sz="4800"/>
              <a:t>The Associate Leader</a:t>
            </a:r>
          </a:p>
        </p:txBody>
      </p:sp>
      <p:sp>
        <p:nvSpPr>
          <p:cNvPr id="204803" name="Rectangle 3"/>
          <p:cNvSpPr>
            <a:spLocks noGrp="1" noChangeArrowheads="1"/>
          </p:cNvSpPr>
          <p:nvPr>
            <p:ph type="body" idx="1"/>
          </p:nvPr>
        </p:nvSpPr>
        <p:spPr>
          <a:xfrm>
            <a:off x="0" y="1600200"/>
            <a:ext cx="9144000" cy="4525963"/>
          </a:xfrm>
        </p:spPr>
        <p:txBody>
          <a:bodyPr/>
          <a:lstStyle/>
          <a:p>
            <a:pPr>
              <a:lnSpc>
                <a:spcPct val="90000"/>
              </a:lnSpc>
              <a:tabLst>
                <a:tab pos="3322638" algn="l"/>
              </a:tabLst>
            </a:pPr>
            <a:r>
              <a:rPr lang="en-US" sz="3000" b="0" i="0"/>
              <a:t>Support the leader with prayer</a:t>
            </a:r>
          </a:p>
          <a:p>
            <a:pPr>
              <a:lnSpc>
                <a:spcPct val="90000"/>
              </a:lnSpc>
              <a:tabLst>
                <a:tab pos="3322638" algn="l"/>
              </a:tabLst>
            </a:pPr>
            <a:r>
              <a:rPr lang="en-US" sz="3000" b="0" i="0"/>
              <a:t>Conduct meetings when the leader is absent</a:t>
            </a:r>
          </a:p>
          <a:p>
            <a:pPr>
              <a:lnSpc>
                <a:spcPct val="90000"/>
              </a:lnSpc>
              <a:tabLst>
                <a:tab pos="3322638" algn="l"/>
              </a:tabLst>
            </a:pPr>
            <a:r>
              <a:rPr lang="en-US" sz="3000" b="0" i="0"/>
              <a:t>Invite new members to join the group</a:t>
            </a:r>
          </a:p>
          <a:p>
            <a:pPr>
              <a:lnSpc>
                <a:spcPct val="90000"/>
              </a:lnSpc>
              <a:tabLst>
                <a:tab pos="3322638" algn="l"/>
              </a:tabLst>
            </a:pPr>
            <a:r>
              <a:rPr lang="en-US" sz="3000" b="0" i="0"/>
              <a:t>Assist in visiting the absent members</a:t>
            </a:r>
          </a:p>
          <a:p>
            <a:pPr>
              <a:lnSpc>
                <a:spcPct val="90000"/>
              </a:lnSpc>
              <a:tabLst>
                <a:tab pos="3322638" algn="l"/>
              </a:tabLst>
            </a:pPr>
            <a:r>
              <a:rPr lang="en-US" sz="3000" b="0" i="0"/>
              <a:t>Prepare and keep list with names and addresses of all group members</a:t>
            </a:r>
          </a:p>
          <a:p>
            <a:pPr>
              <a:lnSpc>
                <a:spcPct val="90000"/>
              </a:lnSpc>
              <a:tabLst>
                <a:tab pos="3322638" algn="l"/>
              </a:tabLst>
            </a:pPr>
            <a:r>
              <a:rPr lang="en-US" sz="3000" b="0" i="0"/>
              <a:t>Assist the leader in identifying a suitable venue for the weekly meeting </a:t>
            </a:r>
          </a:p>
          <a:p>
            <a:pPr>
              <a:lnSpc>
                <a:spcPct val="90000"/>
              </a:lnSpc>
              <a:tabLst>
                <a:tab pos="3322638" algn="l"/>
              </a:tabLst>
            </a:pPr>
            <a:r>
              <a:rPr lang="en-US" sz="3000" b="0" i="0"/>
              <a:t>Fill our reports for the Personal Ministries department.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03">
                                            <p:txEl>
                                              <p:pRg st="1" end="1"/>
                                            </p:txEl>
                                          </p:spTgt>
                                        </p:tgtEl>
                                        <p:attrNameLst>
                                          <p:attrName>style.visibility</p:attrName>
                                        </p:attrNameLst>
                                      </p:cBhvr>
                                      <p:to>
                                        <p:strVal val="visible"/>
                                      </p:to>
                                    </p:set>
                                    <p:anim calcmode="lin" valueType="num">
                                      <p:cBhvr additive="base">
                                        <p:cTn id="13"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03">
                                            <p:txEl>
                                              <p:pRg st="2" end="2"/>
                                            </p:txEl>
                                          </p:spTgt>
                                        </p:tgtEl>
                                        <p:attrNameLst>
                                          <p:attrName>style.visibility</p:attrName>
                                        </p:attrNameLst>
                                      </p:cBhvr>
                                      <p:to>
                                        <p:strVal val="visible"/>
                                      </p:to>
                                    </p:set>
                                    <p:anim calcmode="lin" valueType="num">
                                      <p:cBhvr additive="base">
                                        <p:cTn id="19"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03">
                                            <p:txEl>
                                              <p:pRg st="3" end="3"/>
                                            </p:txEl>
                                          </p:spTgt>
                                        </p:tgtEl>
                                        <p:attrNameLst>
                                          <p:attrName>style.visibility</p:attrName>
                                        </p:attrNameLst>
                                      </p:cBhvr>
                                      <p:to>
                                        <p:strVal val="visible"/>
                                      </p:to>
                                    </p:set>
                                    <p:anim calcmode="lin" valueType="num">
                                      <p:cBhvr additive="base">
                                        <p:cTn id="25"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03">
                                            <p:txEl>
                                              <p:pRg st="4" end="4"/>
                                            </p:txEl>
                                          </p:spTgt>
                                        </p:tgtEl>
                                        <p:attrNameLst>
                                          <p:attrName>style.visibility</p:attrName>
                                        </p:attrNameLst>
                                      </p:cBhvr>
                                      <p:to>
                                        <p:strVal val="visible"/>
                                      </p:to>
                                    </p:set>
                                    <p:anim calcmode="lin" valueType="num">
                                      <p:cBhvr additive="base">
                                        <p:cTn id="31" dur="5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03">
                                            <p:txEl>
                                              <p:pRg st="5" end="5"/>
                                            </p:txEl>
                                          </p:spTgt>
                                        </p:tgtEl>
                                        <p:attrNameLst>
                                          <p:attrName>style.visibility</p:attrName>
                                        </p:attrNameLst>
                                      </p:cBhvr>
                                      <p:to>
                                        <p:strVal val="visible"/>
                                      </p:to>
                                    </p:set>
                                    <p:anim calcmode="lin" valueType="num">
                                      <p:cBhvr additive="base">
                                        <p:cTn id="37" dur="500" fill="hold"/>
                                        <p:tgtEl>
                                          <p:spTgt spid="2048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03">
                                            <p:txEl>
                                              <p:pRg st="6" end="6"/>
                                            </p:txEl>
                                          </p:spTgt>
                                        </p:tgtEl>
                                        <p:attrNameLst>
                                          <p:attrName>style.visibility</p:attrName>
                                        </p:attrNameLst>
                                      </p:cBhvr>
                                      <p:to>
                                        <p:strVal val="visible"/>
                                      </p:to>
                                    </p:set>
                                    <p:anim calcmode="lin" valueType="num">
                                      <p:cBhvr additive="base">
                                        <p:cTn id="43" dur="500" fill="hold"/>
                                        <p:tgtEl>
                                          <p:spTgt spid="2048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a:xfrm>
            <a:off x="457200" y="1951038"/>
            <a:ext cx="8229600" cy="4525962"/>
          </a:xfrm>
        </p:spPr>
        <p:txBody>
          <a:bodyPr/>
          <a:lstStyle/>
          <a:p>
            <a:pPr algn="ctr">
              <a:buFontTx/>
              <a:buNone/>
            </a:pPr>
            <a:r>
              <a:rPr lang="en-US" sz="3200" b="0" i="0"/>
              <a:t>Adopted from Original document by </a:t>
            </a:r>
          </a:p>
          <a:p>
            <a:pPr algn="ctr">
              <a:buFontTx/>
              <a:buNone/>
            </a:pPr>
            <a:r>
              <a:rPr lang="en-US" sz="3200" b="0" i="0"/>
              <a:t>Inter-American Division, 2002, entitled, </a:t>
            </a:r>
            <a:r>
              <a:rPr lang="en-US" sz="3200" b="0"/>
              <a:t>Small Groups: Divine Plan for the Church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14019">
                                            <p:txEl>
                                              <p:pRg st="0" end="0"/>
                                            </p:txEl>
                                          </p:spTgt>
                                        </p:tgtEl>
                                        <p:attrNameLst>
                                          <p:attrName>style.visibility</p:attrName>
                                        </p:attrNameLst>
                                      </p:cBhvr>
                                      <p:to>
                                        <p:strVal val="visible"/>
                                      </p:to>
                                    </p:set>
                                    <p:anim calcmode="discrete" valueType="clr">
                                      <p:cBhvr override="childStyle">
                                        <p:cTn id="7" dur="80"/>
                                        <p:tgtEl>
                                          <p:spTgt spid="2140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40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4019">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14019">
                                            <p:txEl>
                                              <p:pRg st="1" end="1"/>
                                            </p:txEl>
                                          </p:spTgt>
                                        </p:tgtEl>
                                        <p:attrNameLst>
                                          <p:attrName>style.visibility</p:attrName>
                                        </p:attrNameLst>
                                      </p:cBhvr>
                                      <p:to>
                                        <p:strVal val="visible"/>
                                      </p:to>
                                    </p:set>
                                    <p:anim calcmode="discrete" valueType="clr">
                                      <p:cBhvr override="childStyle">
                                        <p:cTn id="12" dur="80"/>
                                        <p:tgtEl>
                                          <p:spTgt spid="2140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401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140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2200" y="152400"/>
            <a:ext cx="6553200" cy="1143000"/>
          </a:xfrm>
        </p:spPr>
        <p:txBody>
          <a:bodyPr/>
          <a:lstStyle/>
          <a:p>
            <a:r>
              <a:rPr lang="en-US" sz="4800"/>
              <a:t>The Early Church</a:t>
            </a:r>
          </a:p>
        </p:txBody>
      </p:sp>
      <p:sp>
        <p:nvSpPr>
          <p:cNvPr id="24579" name="Rectangle 3"/>
          <p:cNvSpPr>
            <a:spLocks noGrp="1" noChangeArrowheads="1"/>
          </p:cNvSpPr>
          <p:nvPr>
            <p:ph type="body" idx="1"/>
          </p:nvPr>
        </p:nvSpPr>
        <p:spPr>
          <a:xfrm>
            <a:off x="76200" y="1524000"/>
            <a:ext cx="9067800" cy="4525963"/>
          </a:xfrm>
        </p:spPr>
        <p:txBody>
          <a:bodyPr/>
          <a:lstStyle/>
          <a:p>
            <a:pPr>
              <a:lnSpc>
                <a:spcPct val="90000"/>
              </a:lnSpc>
            </a:pPr>
            <a:r>
              <a:rPr lang="en-US" sz="3000" b="0" i="0"/>
              <a:t>Jesus used a small group as the base for His ministry and the early church continued the practice.</a:t>
            </a:r>
          </a:p>
          <a:p>
            <a:pPr>
              <a:lnSpc>
                <a:spcPct val="90000"/>
              </a:lnSpc>
            </a:pPr>
            <a:r>
              <a:rPr lang="en-US" sz="3000" b="0" i="0">
                <a:solidFill>
                  <a:srgbClr val="0000CC"/>
                </a:solidFill>
              </a:rPr>
              <a:t>Matthew 10:1 </a:t>
            </a:r>
          </a:p>
          <a:p>
            <a:pPr>
              <a:lnSpc>
                <a:spcPct val="90000"/>
              </a:lnSpc>
            </a:pPr>
            <a:r>
              <a:rPr lang="en-US" sz="3000" b="0" i="0"/>
              <a:t>“And when he had called unto him his twelve disciples, he gave them power against unclean spirits, to cast them out, and to heal all manner of sickness and all manner of disease.”</a:t>
            </a:r>
          </a:p>
          <a:p>
            <a:pPr>
              <a:lnSpc>
                <a:spcPct val="90000"/>
              </a:lnSpc>
            </a:pPr>
            <a:r>
              <a:rPr lang="en-US" sz="3000" b="0" i="0">
                <a:solidFill>
                  <a:srgbClr val="0000CC"/>
                </a:solidFill>
              </a:rPr>
              <a:t>Acts 5:42 (NIV)</a:t>
            </a:r>
          </a:p>
          <a:p>
            <a:pPr>
              <a:lnSpc>
                <a:spcPct val="90000"/>
              </a:lnSpc>
            </a:pPr>
            <a:r>
              <a:rPr lang="en-US" sz="3000" b="0" i="0"/>
              <a:t>“Day after day, in the temple courts and from house to house, they never stopped teaching and proclaiming the good news that Jesus is the Christ.”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0" y="152400"/>
            <a:ext cx="6705600" cy="1143000"/>
          </a:xfrm>
        </p:spPr>
        <p:txBody>
          <a:bodyPr/>
          <a:lstStyle/>
          <a:p>
            <a:r>
              <a:rPr lang="en-US" sz="4400"/>
              <a:t>The Seventh-day Adventist Church</a:t>
            </a:r>
          </a:p>
        </p:txBody>
      </p:sp>
      <p:sp>
        <p:nvSpPr>
          <p:cNvPr id="32771" name="Rectangle 3"/>
          <p:cNvSpPr>
            <a:spLocks noGrp="1" noChangeArrowheads="1"/>
          </p:cNvSpPr>
          <p:nvPr>
            <p:ph type="body" idx="1"/>
          </p:nvPr>
        </p:nvSpPr>
        <p:spPr>
          <a:xfrm>
            <a:off x="76200" y="1646238"/>
            <a:ext cx="9067800" cy="4525962"/>
          </a:xfrm>
        </p:spPr>
        <p:txBody>
          <a:bodyPr/>
          <a:lstStyle/>
          <a:p>
            <a:pPr>
              <a:lnSpc>
                <a:spcPct val="80000"/>
              </a:lnSpc>
            </a:pPr>
            <a:r>
              <a:rPr lang="en-US" b="0" i="0"/>
              <a:t>The Seventh-day Adventist Church began with small groups. We are also counseled by the Spirit of Prophecy about the importance of this medium in sharing the gospel in the last days.</a:t>
            </a:r>
          </a:p>
          <a:p>
            <a:pPr>
              <a:lnSpc>
                <a:spcPct val="80000"/>
              </a:lnSpc>
            </a:pPr>
            <a:r>
              <a:rPr lang="en-US" b="0" i="0"/>
              <a:t>“Time is short, and our forces must be organized to do a large work.” ibid, p. 72</a:t>
            </a:r>
          </a:p>
          <a:p>
            <a:pPr>
              <a:lnSpc>
                <a:spcPct val="80000"/>
              </a:lnSpc>
            </a:pPr>
            <a:r>
              <a:rPr lang="en-US" b="0" i="0"/>
              <a:t>“The formation of small companies as a basis of Christian effort has been presented to me by One who cannot err.” Ibid, p. 72</a:t>
            </a:r>
          </a:p>
          <a:p>
            <a:pPr>
              <a:lnSpc>
                <a:spcPct val="80000"/>
              </a:lnSpc>
            </a:pPr>
            <a:r>
              <a:rPr lang="en-US" b="0" i="0"/>
              <a:t>“Hundreds and thousands were seen visiting families, and opening before them the word of God. Hearts were convicted by the power of the Holy Spirit, and a spirit of genuine conversion was manifest.” ibid, p. 42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58DFB"/>
            </a:gs>
            <a:gs pos="50000">
              <a:srgbClr val="FFFF99"/>
            </a:gs>
            <a:gs pos="100000">
              <a:srgbClr val="958DFB"/>
            </a:gs>
          </a:gsLst>
          <a:lin ang="54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143000"/>
          </a:xfrm>
        </p:spPr>
        <p:txBody>
          <a:bodyPr/>
          <a:lstStyle/>
          <a:p>
            <a:r>
              <a:rPr lang="en-US" sz="4800"/>
              <a:t>Why should we organize small groups in our churches?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8400" y="152400"/>
            <a:ext cx="6400800" cy="1143000"/>
          </a:xfrm>
        </p:spPr>
        <p:txBody>
          <a:bodyPr/>
          <a:lstStyle/>
          <a:p>
            <a:r>
              <a:rPr lang="en-US" sz="5400"/>
              <a:t>It is God’s plan</a:t>
            </a:r>
          </a:p>
        </p:txBody>
      </p:sp>
      <p:sp>
        <p:nvSpPr>
          <p:cNvPr id="41987" name="Rectangle 3"/>
          <p:cNvSpPr>
            <a:spLocks noGrp="1" noChangeArrowheads="1"/>
          </p:cNvSpPr>
          <p:nvPr>
            <p:ph type="body" sz="half" idx="1"/>
          </p:nvPr>
        </p:nvSpPr>
        <p:spPr>
          <a:xfrm>
            <a:off x="457200" y="1600200"/>
            <a:ext cx="8305800" cy="4525963"/>
          </a:xfrm>
        </p:spPr>
        <p:txBody>
          <a:bodyPr/>
          <a:lstStyle/>
          <a:p>
            <a:pPr>
              <a:tabLst>
                <a:tab pos="7712075" algn="l"/>
              </a:tabLst>
            </a:pPr>
            <a:r>
              <a:rPr lang="en-US" b="0" i="0">
                <a:solidFill>
                  <a:srgbClr val="0000CC"/>
                </a:solidFill>
              </a:rPr>
              <a:t>Luke 10:1</a:t>
            </a:r>
            <a:r>
              <a:rPr lang="en-US" b="0" i="0"/>
              <a:t> </a:t>
            </a:r>
          </a:p>
          <a:p>
            <a:pPr>
              <a:tabLst>
                <a:tab pos="7712075" algn="l"/>
              </a:tabLst>
            </a:pPr>
            <a:r>
              <a:rPr lang="en-US" b="0" i="0"/>
              <a:t>“After these things the Lord appointed other seventy also, and sent them two and two before his face into every city and place, whither he himself would come.”</a:t>
            </a:r>
          </a:p>
          <a:p>
            <a:pPr>
              <a:tabLst>
                <a:tab pos="7712075" algn="l"/>
              </a:tabLst>
            </a:pPr>
            <a:r>
              <a:rPr lang="en-US" b="0" i="0">
                <a:solidFill>
                  <a:srgbClr val="0000CC"/>
                </a:solidFill>
              </a:rPr>
              <a:t>Acts 2:42, 47</a:t>
            </a:r>
          </a:p>
          <a:p>
            <a:pPr>
              <a:tabLst>
                <a:tab pos="7712075" algn="l"/>
              </a:tabLst>
            </a:pPr>
            <a:r>
              <a:rPr lang="en-US" b="0" i="0"/>
              <a:t>“And they continued steadfastly in the apostles' doctrine and fellowship, and In breaking of bread, and in prayers. Praising God, and having favour with all the people. And the Lord added to the church daily such as should be saved.”</a:t>
            </a:r>
          </a:p>
        </p:txBody>
      </p:sp>
      <p:pic>
        <p:nvPicPr>
          <p:cNvPr id="41988" name="Picture 32" descr="DSC_9145.JPG"/>
          <p:cNvPicPr>
            <a:picLocks noGrp="1" noChangeArrowheads="1"/>
          </p:cNvPicPr>
          <p:nvPr>
            <p:ph sz="half" idx="2"/>
          </p:nvPr>
        </p:nvPicPr>
        <p:blipFill>
          <a:blip r:embed="rId2"/>
          <a:srcRect b="22743"/>
          <a:stretch>
            <a:fillRect/>
          </a:stretch>
        </p:blipFill>
        <p:spPr>
          <a:xfrm>
            <a:off x="-76200" y="-76200"/>
            <a:ext cx="2362200" cy="1600200"/>
          </a:xfrm>
          <a:noFill/>
          <a:ln/>
          <a:effectLst>
            <a:outerShdw dist="3592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362200" y="152400"/>
            <a:ext cx="6172200" cy="1143000"/>
          </a:xfrm>
        </p:spPr>
        <p:txBody>
          <a:bodyPr/>
          <a:lstStyle/>
          <a:p>
            <a:r>
              <a:rPr lang="en-US" sz="5400"/>
              <a:t>It is God’s plan</a:t>
            </a:r>
          </a:p>
        </p:txBody>
      </p:sp>
      <p:sp>
        <p:nvSpPr>
          <p:cNvPr id="229379" name="Rectangle 3"/>
          <p:cNvSpPr>
            <a:spLocks noGrp="1" noChangeArrowheads="1"/>
          </p:cNvSpPr>
          <p:nvPr>
            <p:ph type="body" idx="1"/>
          </p:nvPr>
        </p:nvSpPr>
        <p:spPr>
          <a:xfrm>
            <a:off x="228600" y="1600200"/>
            <a:ext cx="8686800" cy="4525963"/>
          </a:xfrm>
        </p:spPr>
        <p:txBody>
          <a:bodyPr/>
          <a:lstStyle/>
          <a:p>
            <a:r>
              <a:rPr lang="en-US" b="0" i="0"/>
              <a:t>“The formation of small groups as the basis of Christian efforts has been presented to Me by One who cannot err.” </a:t>
            </a:r>
            <a:r>
              <a:rPr lang="en-US" b="0"/>
              <a:t>Christian Service</a:t>
            </a:r>
            <a:r>
              <a:rPr lang="en-US" b="0" i="0"/>
              <a:t>, p. 72 </a:t>
            </a:r>
          </a:p>
          <a:p>
            <a:r>
              <a:rPr lang="en-US" b="0" i="0"/>
              <a:t> “In our churches let companies be formed for service.” ibid, p. 72</a:t>
            </a:r>
          </a:p>
          <a:p>
            <a:r>
              <a:rPr lang="en-US" b="0" i="0"/>
              <a:t>“If there is a large number in the church, let the members be formed into small companies, to work not only for church members, but for unbelievers.”</a:t>
            </a:r>
          </a:p>
          <a:p>
            <a:r>
              <a:rPr lang="en-US" b="0" i="0"/>
              <a:t>“If in one place there are only two or three who know the truth, let them form themselves into a band of workers.”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fade">
                                      <p:cBhvr>
                                        <p:cTn id="7" dur="1000"/>
                                        <p:tgtEl>
                                          <p:spTgt spid="229379">
                                            <p:txEl>
                                              <p:pRg st="0" end="0"/>
                                            </p:txEl>
                                          </p:spTgt>
                                        </p:tgtEl>
                                      </p:cBhvr>
                                    </p:animEffect>
                                    <p:anim calcmode="lin" valueType="num">
                                      <p:cBhvr>
                                        <p:cTn id="8" dur="10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93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9379">
                                            <p:txEl>
                                              <p:pRg st="1" end="1"/>
                                            </p:txEl>
                                          </p:spTgt>
                                        </p:tgtEl>
                                        <p:attrNameLst>
                                          <p:attrName>style.visibility</p:attrName>
                                        </p:attrNameLst>
                                      </p:cBhvr>
                                      <p:to>
                                        <p:strVal val="visible"/>
                                      </p:to>
                                    </p:set>
                                    <p:animEffect transition="in" filter="fade">
                                      <p:cBhvr>
                                        <p:cTn id="14" dur="1000"/>
                                        <p:tgtEl>
                                          <p:spTgt spid="229379">
                                            <p:txEl>
                                              <p:pRg st="1" end="1"/>
                                            </p:txEl>
                                          </p:spTgt>
                                        </p:tgtEl>
                                      </p:cBhvr>
                                    </p:animEffect>
                                    <p:anim calcmode="lin" valueType="num">
                                      <p:cBhvr>
                                        <p:cTn id="15" dur="10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93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29379">
                                            <p:txEl>
                                              <p:pRg st="2" end="2"/>
                                            </p:txEl>
                                          </p:spTgt>
                                        </p:tgtEl>
                                        <p:attrNameLst>
                                          <p:attrName>style.visibility</p:attrName>
                                        </p:attrNameLst>
                                      </p:cBhvr>
                                      <p:to>
                                        <p:strVal val="visible"/>
                                      </p:to>
                                    </p:set>
                                    <p:animEffect transition="in" filter="fade">
                                      <p:cBhvr>
                                        <p:cTn id="21" dur="1000"/>
                                        <p:tgtEl>
                                          <p:spTgt spid="229379">
                                            <p:txEl>
                                              <p:pRg st="2" end="2"/>
                                            </p:txEl>
                                          </p:spTgt>
                                        </p:tgtEl>
                                      </p:cBhvr>
                                    </p:animEffect>
                                    <p:anim calcmode="lin" valueType="num">
                                      <p:cBhvr>
                                        <p:cTn id="22" dur="10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93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29379">
                                            <p:txEl>
                                              <p:pRg st="3" end="3"/>
                                            </p:txEl>
                                          </p:spTgt>
                                        </p:tgtEl>
                                        <p:attrNameLst>
                                          <p:attrName>style.visibility</p:attrName>
                                        </p:attrNameLst>
                                      </p:cBhvr>
                                      <p:to>
                                        <p:strVal val="visible"/>
                                      </p:to>
                                    </p:set>
                                    <p:animEffect transition="in" filter="fade">
                                      <p:cBhvr>
                                        <p:cTn id="28" dur="1000"/>
                                        <p:tgtEl>
                                          <p:spTgt spid="229379">
                                            <p:txEl>
                                              <p:pRg st="3" end="3"/>
                                            </p:txEl>
                                          </p:spTgt>
                                        </p:tgtEl>
                                      </p:cBhvr>
                                    </p:animEffect>
                                    <p:anim calcmode="lin" valueType="num">
                                      <p:cBhvr>
                                        <p:cTn id="29" dur="1000" fill="hold"/>
                                        <p:tgtEl>
                                          <p:spTgt spid="2293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93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w Cen MT Condensed Extra Bold"/>
        <a:ea typeface=""/>
        <a:cs typeface=""/>
      </a:majorFont>
      <a:minorFont>
        <a:latin typeface="Tw Cen MT Condensed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w Cen MT Condensed Extr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w Cen MT Condensed Extra Bold"/>
        <a:ea typeface=""/>
        <a:cs typeface=""/>
      </a:majorFont>
      <a:minorFont>
        <a:latin typeface="Tw Cen MT Condensed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w Cen MT Condensed Extra Bold"/>
        <a:ea typeface=""/>
        <a:cs typeface=""/>
      </a:majorFont>
      <a:minorFont>
        <a:latin typeface="Tw Cen MT Condensed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2613</Words>
  <Application>Microsoft Office PowerPoint</Application>
  <PresentationFormat>On-screen Show (4:3)</PresentationFormat>
  <Paragraphs>192</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Default Design</vt:lpstr>
      <vt:lpstr>Custom Design</vt:lpstr>
      <vt:lpstr>2_Custom Design</vt:lpstr>
      <vt:lpstr>3_Custom Design</vt:lpstr>
      <vt:lpstr>Slide 1</vt:lpstr>
      <vt:lpstr>SMALL GROUPS</vt:lpstr>
      <vt:lpstr>Small groups have always been a part of God’s plan for His church. </vt:lpstr>
      <vt:lpstr>The Nation of Israel</vt:lpstr>
      <vt:lpstr>The Early Church</vt:lpstr>
      <vt:lpstr>The Seventh-day Adventist Church</vt:lpstr>
      <vt:lpstr>Why should we organize small groups in our churches?</vt:lpstr>
      <vt:lpstr>It is God’s plan</vt:lpstr>
      <vt:lpstr>It is God’s plan</vt:lpstr>
      <vt:lpstr>What are the objectives of Small Groups?</vt:lpstr>
      <vt:lpstr>What are the objectives of Small Groups?</vt:lpstr>
      <vt:lpstr>What are Small Groups, and how do they operate?</vt:lpstr>
      <vt:lpstr>What are Small Groups, and how do they operate?</vt:lpstr>
      <vt:lpstr>What are Small Groups, and how do they operate?</vt:lpstr>
      <vt:lpstr>Programme Guide</vt:lpstr>
      <vt:lpstr>Programme Guide</vt:lpstr>
      <vt:lpstr>Programme Guide</vt:lpstr>
      <vt:lpstr>How to Establish Small Groups in the Local Church</vt:lpstr>
      <vt:lpstr>How to Establish Small Groups in the Local Church</vt:lpstr>
      <vt:lpstr>How to Establish Small Groups in the Local Church</vt:lpstr>
      <vt:lpstr>Necessary steps for implementing Small Groups in the Local Church</vt:lpstr>
      <vt:lpstr>The Pastor’s Role</vt:lpstr>
      <vt:lpstr>The Pastor’s Role</vt:lpstr>
      <vt:lpstr>Preparation of Leaders</vt:lpstr>
      <vt:lpstr>The role of the Small Group leaders</vt:lpstr>
      <vt:lpstr>Preparation of Church</vt:lpstr>
      <vt:lpstr>Preparation of Church</vt:lpstr>
      <vt:lpstr>Getting the group started</vt:lpstr>
      <vt:lpstr>Getting the group started</vt:lpstr>
      <vt:lpstr> Conducting the meetings</vt:lpstr>
      <vt:lpstr>Conducting the meetings</vt:lpstr>
      <vt:lpstr>Conducting the meetings</vt:lpstr>
      <vt:lpstr>Conducting the meetings</vt:lpstr>
      <vt:lpstr>Suggested activities for the first small group meeting</vt:lpstr>
      <vt:lpstr>Suggested activities for the first small group meeting</vt:lpstr>
      <vt:lpstr>Benefits of organizing the Church into small groups</vt:lpstr>
      <vt:lpstr>Benefits of organizing the Church into small groups</vt:lpstr>
      <vt:lpstr>The weekly meeting of leaders</vt:lpstr>
      <vt:lpstr>Duties of the Small Group Leaders</vt:lpstr>
      <vt:lpstr>The Coordinator</vt:lpstr>
      <vt:lpstr>The Leader</vt:lpstr>
      <vt:lpstr>The Associate Leader</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Muir</dc:creator>
  <cp:lastModifiedBy>CYBORG 2</cp:lastModifiedBy>
  <cp:revision>49</cp:revision>
  <dcterms:created xsi:type="dcterms:W3CDTF">2009-06-17T19:30:41Z</dcterms:created>
  <dcterms:modified xsi:type="dcterms:W3CDTF">2009-06-24T18:59:57Z</dcterms:modified>
</cp:coreProperties>
</file>