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68" r:id="rId2"/>
    <p:sldId id="256" r:id="rId3"/>
    <p:sldId id="257" r:id="rId4"/>
    <p:sldId id="258" r:id="rId5"/>
    <p:sldId id="259" r:id="rId6"/>
    <p:sldId id="26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F934E0-01D9-4EDF-8671-32307EFA5FEE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CE3A6A-AB5B-4069-9F1E-D66D89265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2097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42170-8A90-4461-B20C-B84BF78DB320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021FB-1C86-40C3-AB1E-FEE8FEDF0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E8EE7-B033-4151-B6DC-A43742E8CE43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4B17E-D3BC-4A9A-B886-994574CAD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D1E32-14D5-4521-A431-6BEA913E9663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D0DAF-74C1-4FD4-8609-F0B6B5A5B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FED89-B841-4A1E-9E28-081999CC631E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BFD80-9D20-4B68-9D60-37FF7067B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3726E-133C-4BC7-81B6-F8115D7A6D8C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CC338-DC80-40E2-94ED-64E5EDE11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5E42A-091B-4F5E-ABBF-0AE980A2A940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69456-B617-4828-B76A-6F6B930938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5C7AA-DC04-4ED9-BBF5-F2127FAF251B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7BC34-6994-42D4-8370-58A7D2675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E3822-4D93-4C8B-88E7-EB8FBDAE526D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6602B-7D2B-4D05-B187-B5454B4C8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48D1D-E75D-4F7E-8292-F3EA98831D0B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F6D77-0C13-4CD6-A751-2515A4906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401AE-C451-43EF-8B6F-56C99131A10B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AB1E-C214-40E8-B769-246431183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F7B7A-5D22-4C04-8966-ACA92E601D04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13498-B6FE-4140-A956-0333FDDA3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BAA69-C341-4BE8-A4E5-43275C94675F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1FA10-FA7E-4EE5-A328-00D8277EF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533400"/>
            <a:ext cx="6705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" y="2438400"/>
            <a:ext cx="8991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607C1A-356D-4B04-B416-7A37855FD3EB}" type="datetimeFigureOut">
              <a:rPr lang="en-US"/>
              <a:pPr>
                <a:defRPr/>
              </a:pPr>
              <a:t>6/18/2009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D7512D-3BE2-46D3-84B8-0C8D5404F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6000" kern="1200">
          <a:ln w="19050">
            <a:solidFill>
              <a:schemeClr val="tx1"/>
            </a:solidFill>
          </a:ln>
          <a:solidFill>
            <a:schemeClr val="bg1">
              <a:lumMod val="9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latin typeface="Tw Cen MT Condensed Extra Bold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000">
          <a:solidFill>
            <a:schemeClr val="bg1"/>
          </a:solidFill>
          <a:latin typeface="Tw Cen MT Condensed Extra Bold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60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44775"/>
            <a:ext cx="8153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7200" dirty="0" smtClean="0">
                <a:ln w="28575">
                  <a:solidFill>
                    <a:schemeClr val="tx1"/>
                  </a:solidFill>
                </a:ln>
              </a:rPr>
              <a:t>LESSON #12 – Tithing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Key Text – Deuteronomy 8:18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 smtClean="0">
                <a:solidFill>
                  <a:srgbClr val="FF0000"/>
                </a:solidFill>
                <a:latin typeface="Tw Cen MT Condensed Extra Bold"/>
              </a:rPr>
              <a:t>Proverbs 3:9, 10 </a:t>
            </a:r>
            <a:r>
              <a:rPr lang="en-US" sz="4400" dirty="0" smtClean="0">
                <a:solidFill>
                  <a:schemeClr val="bg1"/>
                </a:solidFill>
                <a:latin typeface="Tw Cen MT Condensed Extra Bold"/>
              </a:rPr>
              <a:t>tells us which portion of our increase should be returned to the Lord.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rgbClr val="FF0000"/>
                </a:solidFill>
              </a:rPr>
              <a:t>POINTS TO EMPHASIZE: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Of our increase-that on which tithe should be calculated-we are to return to God His portion first.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If we do this, verse 10 says we will have plenty left over with which to work.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6705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bg1"/>
                </a:solidFill>
                <a:latin typeface="Tw Cen MT Condensed Extra Bold"/>
              </a:rPr>
              <a:t>Notice how Jesus endorsed tithe paying in </a:t>
            </a:r>
            <a:r>
              <a:rPr lang="en-US" sz="4800" dirty="0" smtClean="0">
                <a:solidFill>
                  <a:srgbClr val="FF0000"/>
                </a:solidFill>
                <a:latin typeface="Tw Cen MT Condensed Extra Bold"/>
              </a:rPr>
              <a:t>Matthew 23:23.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  <a:latin typeface="Tw Cen MT Condensed Extra Bold"/>
              </a:rPr>
              <a:t>POINTS TO EMPHASIZE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Jesus here teaches that it is important to return a tithe, even on little things.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However, in doing so we must not forget other just-as-important things, the law, judgment, mercy, and faith.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Thus, religion is a complete way of life, a balance.  Nothing is missing.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bg1"/>
                </a:solidFill>
                <a:latin typeface="Tw Cen MT Condensed Extra Bold"/>
              </a:rPr>
              <a:t>What should be our priority in seeking to acquire possessions? Our last text is </a:t>
            </a:r>
            <a:r>
              <a:rPr lang="en-US" sz="4000" dirty="0" smtClean="0">
                <a:solidFill>
                  <a:srgbClr val="FF0000"/>
                </a:solidFill>
                <a:latin typeface="Tw Cen MT Condensed Extra Bold"/>
              </a:rPr>
              <a:t>Matthew 6:33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If we seek the kingdom of God and His righteousness first, then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He will supply other things he sees we are in need of 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We will be rewarded, not only in this world, but in the world to come.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8000" smtClean="0">
                <a:solidFill>
                  <a:schemeClr val="bg1"/>
                </a:solidFill>
                <a:latin typeface="Tw Cen MT Condensed Extra Bold"/>
              </a:rPr>
              <a:t>APPEAL: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May we put God first in our lives so that He can pour out upon us the blessings that each of us need.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8000" smtClean="0">
                <a:solidFill>
                  <a:schemeClr val="bg1"/>
                </a:solidFill>
                <a:latin typeface="Tw Cen MT Condensed Extra Bold"/>
              </a:rPr>
              <a:t>PRAYER: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solidFill>
                  <a:srgbClr val="000000"/>
                </a:solidFill>
                <a:latin typeface="Tw Cen MT Condensed Extra Bold"/>
              </a:rPr>
              <a:t>Thank God for giving us the power to get wealth.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solidFill>
                  <a:srgbClr val="000000"/>
                </a:solidFill>
                <a:latin typeface="Tw Cen MT Condensed Extra Bold"/>
              </a:rPr>
              <a:t>Pray that we may always return to Him the tithe and offerings so that we do not rob Him and thus deprive ourselves of His blessing.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mtClean="0">
                <a:solidFill>
                  <a:srgbClr val="000000"/>
                </a:solidFill>
                <a:latin typeface="Tw Cen MT Condensed Extra Bold"/>
              </a:rPr>
              <a:t>Remember the family’s needs.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n w="12700">
                  <a:solidFill>
                    <a:schemeClr val="tx1"/>
                  </a:solidFill>
                </a:ln>
                <a:latin typeface="Tw Cen MT Condensed Extra Bold"/>
              </a:rPr>
              <a:t>LESSON # 12</a:t>
            </a:r>
            <a:br>
              <a:rPr lang="en-US" dirty="0" smtClean="0">
                <a:ln w="12700">
                  <a:solidFill>
                    <a:schemeClr val="tx1"/>
                  </a:solidFill>
                </a:ln>
                <a:latin typeface="Tw Cen MT Condensed Extra Bold"/>
              </a:rPr>
            </a:br>
            <a:r>
              <a:rPr lang="en-US" dirty="0" smtClean="0">
                <a:ln w="12700">
                  <a:solidFill>
                    <a:schemeClr val="tx1"/>
                  </a:solidFill>
                </a:ln>
                <a:latin typeface="Tw Cen MT Condensed Extra Bold"/>
              </a:rPr>
              <a:t>TITHING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KEY TEXT: DEUTERONOMY 8:18 </a:t>
            </a:r>
            <a:r>
              <a:rPr lang="en-GB" dirty="0" smtClean="0">
                <a:solidFill>
                  <a:srgbClr val="000000"/>
                </a:solidFill>
              </a:rPr>
              <a:t>– “</a:t>
            </a:r>
            <a:r>
              <a:rPr lang="en-US" dirty="0" smtClean="0">
                <a:solidFill>
                  <a:srgbClr val="000000"/>
                </a:solidFill>
              </a:rPr>
              <a:t>But thou </a:t>
            </a:r>
            <a:r>
              <a:rPr lang="en-US" dirty="0" err="1" smtClean="0">
                <a:solidFill>
                  <a:srgbClr val="000000"/>
                </a:solidFill>
              </a:rPr>
              <a:t>shalt</a:t>
            </a:r>
            <a:r>
              <a:rPr lang="en-US" dirty="0" smtClean="0">
                <a:solidFill>
                  <a:srgbClr val="000000"/>
                </a:solidFill>
              </a:rPr>
              <a:t> remember the LORD thy God: for [it is] he that </a:t>
            </a:r>
            <a:r>
              <a:rPr lang="en-US" dirty="0" err="1" smtClean="0">
                <a:solidFill>
                  <a:srgbClr val="000000"/>
                </a:solidFill>
              </a:rPr>
              <a:t>giveth</a:t>
            </a:r>
            <a:r>
              <a:rPr lang="en-US" dirty="0" smtClean="0">
                <a:solidFill>
                  <a:srgbClr val="000000"/>
                </a:solidFill>
              </a:rPr>
              <a:t> thee power to get wealth, that he may establish his covenant which he </a:t>
            </a:r>
            <a:r>
              <a:rPr lang="en-US" dirty="0" err="1" smtClean="0">
                <a:solidFill>
                  <a:srgbClr val="000000"/>
                </a:solidFill>
              </a:rPr>
              <a:t>sware</a:t>
            </a:r>
            <a:r>
              <a:rPr lang="en-US" dirty="0" smtClean="0">
                <a:solidFill>
                  <a:srgbClr val="000000"/>
                </a:solidFill>
              </a:rPr>
              <a:t> unto thy fathers, as [it is] this day.”</a:t>
            </a:r>
            <a:endParaRPr lang="en-GB" dirty="0" smtClean="0">
              <a:solidFill>
                <a:srgbClr val="000000"/>
              </a:solidFill>
            </a:endParaRPr>
          </a:p>
          <a:p>
            <a:r>
              <a:rPr lang="en-GB" dirty="0" smtClean="0">
                <a:solidFill>
                  <a:srgbClr val="000000"/>
                </a:solidFill>
              </a:rPr>
              <a:t>PRAYER: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6705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8800" smtClean="0">
                <a:latin typeface="Tw Cen MT Condensed Extra Bold"/>
              </a:rPr>
              <a:t>REVIEW: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smtClean="0">
                <a:solidFill>
                  <a:srgbClr val="000000"/>
                </a:solidFill>
              </a:rPr>
              <a:t>Last week we saw that God was particular about what we eat and drink as well as how we treat our bodies.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7200" smtClean="0">
                <a:latin typeface="Tw Cen MT Condensed Extra Bold"/>
              </a:rPr>
              <a:t>INTRODUCTION: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This week we shall see that God is also particular about how we use our possessions.  Our first text is </a:t>
            </a:r>
            <a:r>
              <a:rPr lang="en-US" dirty="0" smtClean="0">
                <a:solidFill>
                  <a:srgbClr val="FF0000"/>
                </a:solidFill>
                <a:latin typeface="Tw Cen MT Condensed Extra Bold"/>
              </a:rPr>
              <a:t>Deuteronomy 8:18.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God gives us the power to get wealth.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This is quite logical; in Psalms 24: 1 it says that the earth and everything in it belong to the Lord.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33400"/>
            <a:ext cx="6705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bg1"/>
                </a:solidFill>
                <a:latin typeface="Tw Cen MT Condensed Extra Bold"/>
              </a:rPr>
              <a:t>If God owns everything, is it possible that we could misuse His possessions? Notice </a:t>
            </a:r>
            <a:r>
              <a:rPr lang="en-US" sz="3600" dirty="0" smtClean="0">
                <a:solidFill>
                  <a:srgbClr val="FF0000"/>
                </a:solidFill>
                <a:latin typeface="Tw Cen MT Condensed Extra Bold"/>
              </a:rPr>
              <a:t>Malachi 3:8-11.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FF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000000"/>
                </a:solidFill>
                <a:latin typeface="Tw Cen MT Condensed Extra Bold"/>
              </a:rPr>
              <a:t>A person can rob God not only of tithes but also of offerings.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000000"/>
                </a:solidFill>
                <a:latin typeface="Tw Cen MT Condensed Extra Bold"/>
              </a:rPr>
              <a:t>By robbing God, we break the eight Commandment which says, “Thou </a:t>
            </a:r>
            <a:r>
              <a:rPr lang="en-US" sz="3200" dirty="0" err="1" smtClean="0">
                <a:solidFill>
                  <a:srgbClr val="000000"/>
                </a:solidFill>
                <a:latin typeface="Tw Cen MT Condensed Extra Bold"/>
              </a:rPr>
              <a:t>shalt</a:t>
            </a:r>
            <a:r>
              <a:rPr lang="en-US" sz="3200" dirty="0" smtClean="0">
                <a:solidFill>
                  <a:srgbClr val="000000"/>
                </a:solidFill>
                <a:latin typeface="Tw Cen MT Condensed Extra Bold"/>
              </a:rPr>
              <a:t> not steal”.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000000"/>
                </a:solidFill>
                <a:latin typeface="Tw Cen MT Condensed Extra Bold"/>
              </a:rPr>
              <a:t>As a result, we live under His curse.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000000"/>
                </a:solidFill>
                <a:latin typeface="Tw Cen MT Condensed Extra Bold"/>
              </a:rPr>
              <a:t>The tithe should be brought into God’s storehouse – His church..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33400"/>
            <a:ext cx="6705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bg1"/>
                </a:solidFill>
                <a:latin typeface="Tw Cen MT Condensed Extra Bold"/>
              </a:rPr>
              <a:t>If God owns everything, is it possible that we could misuse His possessions? Notice </a:t>
            </a:r>
            <a:r>
              <a:rPr lang="en-US" sz="3600" dirty="0" smtClean="0">
                <a:solidFill>
                  <a:srgbClr val="FF0000"/>
                </a:solidFill>
                <a:latin typeface="Tw Cen MT Condensed Extra Bold"/>
              </a:rPr>
              <a:t>Malachi 3:8-11.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FF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000000"/>
                </a:solidFill>
                <a:latin typeface="Tw Cen MT Condensed Extra Bold"/>
              </a:rPr>
              <a:t>If we return to the Lord His tithes and give offerings as we are able, we have God’s promise that we shall receive more than we are able to use.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000000"/>
                </a:solidFill>
                <a:latin typeface="Tw Cen MT Condensed Extra Bold"/>
              </a:rPr>
              <a:t>As a further promise, He will protect us as well as our possessions.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533400"/>
            <a:ext cx="6705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bg1"/>
                </a:solidFill>
                <a:latin typeface="Tw Cen MT Condensed Extra Bold"/>
              </a:rPr>
              <a:t>But what, exactly, is a tithe? </a:t>
            </a:r>
            <a:r>
              <a:rPr lang="en-US" sz="4400" dirty="0" smtClean="0">
                <a:solidFill>
                  <a:srgbClr val="FF0000"/>
                </a:solidFill>
                <a:latin typeface="Tw Cen MT Condensed Extra Bold"/>
              </a:rPr>
              <a:t>Leviticus 27:30 </a:t>
            </a:r>
            <a:r>
              <a:rPr lang="en-US" sz="4400" dirty="0" smtClean="0">
                <a:solidFill>
                  <a:schemeClr val="bg1"/>
                </a:solidFill>
                <a:latin typeface="Tw Cen MT Condensed Extra Bold"/>
              </a:rPr>
              <a:t>tells us.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Here, a “Tithe” is defined as one tenth of our possession.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Everything in our possession is to be tithed, whether it be seed, fruit, herd, flock or money.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In other words, we are to tithe that which is an increase to our possessions.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bg1"/>
                </a:solidFill>
                <a:latin typeface="Tw Cen MT Condensed Extra Bold"/>
              </a:rPr>
              <a:t>What was the tithe in Biblical times used for? </a:t>
            </a:r>
            <a:r>
              <a:rPr lang="en-US" sz="4400" dirty="0" smtClean="0">
                <a:solidFill>
                  <a:srgbClr val="FF0000"/>
                </a:solidFill>
                <a:latin typeface="Tw Cen MT Condensed Extra Bold"/>
              </a:rPr>
              <a:t>Numbers 18:20, 21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rgbClr val="FF0000"/>
                </a:solidFill>
              </a:rPr>
              <a:t>POINTS TO EMPHASIZE: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Those who work as servants of God about the tabernacle, or church, are to have no inheritance.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The tithe is to be used for their support.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bg1"/>
                </a:solidFill>
                <a:latin typeface="Tw Cen MT Condensed Extra Bold"/>
              </a:rPr>
              <a:t>What was the tithe used for in the Christian era – the years after the cross? Let us look at </a:t>
            </a:r>
            <a:r>
              <a:rPr lang="en-US" sz="3600" dirty="0" smtClean="0">
                <a:solidFill>
                  <a:srgbClr val="FF0000"/>
                </a:solidFill>
                <a:latin typeface="Tw Cen MT Condensed Extra Bold"/>
              </a:rPr>
              <a:t>1 Corinthians 9:13, 14.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Those who work in the temple should be paid by the temple.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Those who preach the gospel – ministers, should live by the gospel.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The tithes are for the purpose of supporting the ministry.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755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LESSON #12 – Tithing</vt:lpstr>
      <vt:lpstr>LESSON # 12 TITHING</vt:lpstr>
      <vt:lpstr>REVIEW:</vt:lpstr>
      <vt:lpstr>INTRODUCTION:</vt:lpstr>
      <vt:lpstr>If God owns everything, is it possible that we could misuse His possessions? Notice Malachi 3:8-11.</vt:lpstr>
      <vt:lpstr>If God owns everything, is it possible that we could misuse His possessions? Notice Malachi 3:8-11.</vt:lpstr>
      <vt:lpstr>But what, exactly, is a tithe? Leviticus 27:30 tells us.</vt:lpstr>
      <vt:lpstr>What was the tithe in Biblical times used for? Numbers 18:20, 21</vt:lpstr>
      <vt:lpstr>What was the tithe used for in the Christian era – the years after the cross? Let us look at 1 Corinthians 9:13, 14.</vt:lpstr>
      <vt:lpstr>Proverbs 3:9, 10 tells us which portion of our increase should be returned to the Lord.</vt:lpstr>
      <vt:lpstr>Notice how Jesus endorsed tithe paying in Matthew 23:23.</vt:lpstr>
      <vt:lpstr>What should be our priority in seeking to acquire possessions? Our last text is Matthew 6:33</vt:lpstr>
      <vt:lpstr>APPEAL:</vt:lpstr>
      <vt:lpstr>PRAYER: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Resha Muir</dc:creator>
  <cp:lastModifiedBy>Resha Muir</cp:lastModifiedBy>
  <cp:revision>7</cp:revision>
  <dcterms:created xsi:type="dcterms:W3CDTF">2009-06-18T15:33:01Z</dcterms:created>
  <dcterms:modified xsi:type="dcterms:W3CDTF">2009-06-18T18:19:47Z</dcterms:modified>
</cp:coreProperties>
</file>