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59" r:id="rId6"/>
    <p:sldId id="260" r:id="rId7"/>
    <p:sldId id="270" r:id="rId8"/>
    <p:sldId id="261" r:id="rId9"/>
    <p:sldId id="262" r:id="rId10"/>
    <p:sldId id="263" r:id="rId11"/>
    <p:sldId id="264" r:id="rId12"/>
    <p:sldId id="265" r:id="rId13"/>
    <p:sldId id="266" r:id="rId14"/>
    <p:sldId id="267" r:id="rId15"/>
    <p:sldId id="268"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4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48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720975"/>
            <a:ext cx="7772400" cy="1470025"/>
          </a:xfrm>
        </p:spPr>
        <p:txBody>
          <a:bodyPr/>
          <a:lstStyle>
            <a:lvl1pPr algn="ctr">
              <a:defRPr sz="6000">
                <a:ln w="12700">
                  <a:solidFill>
                    <a:schemeClr val="bg1"/>
                  </a:solidFill>
                </a:ln>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09600" y="4343400"/>
            <a:ext cx="7924800" cy="1752600"/>
          </a:xfrm>
        </p:spPr>
        <p:txBody>
          <a:bodyPr/>
          <a:lstStyle>
            <a:lvl1pPr marL="0" indent="0" algn="ctr">
              <a:buNone/>
              <a:defRPr>
                <a:solidFill>
                  <a:srgbClr val="C00000"/>
                </a:solidFill>
                <a:effectLst>
                  <a:glow rad="101600">
                    <a:srgbClr val="FFFF43"/>
                  </a:glow>
                </a:effectLst>
                <a:latin typeface="Tw Cen MT Condensed Extra Bold"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B326FFE2-2A3E-4EE5-9926-D57485E68FA3}" type="datetimeFigureOut">
              <a:rPr lang="en-US"/>
              <a:pPr>
                <a:defRPr/>
              </a:pPr>
              <a:t>6/18/2009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721FFCD-BE7F-41A9-A10A-E0B2A74F3749}" type="slidenum">
              <a:rPr lang="en-US"/>
              <a:pPr>
                <a:defRPr/>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8D7E49-916C-46A1-AB6E-10F3DAC2A223}" type="datetimeFigureOut">
              <a:rPr lang="en-US"/>
              <a:pPr>
                <a:defRPr/>
              </a:pPr>
              <a:t>6/18/2009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A7FA38C-3F01-4688-B698-92D3681FDF9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FCA82A6-1BB7-4765-9FB2-E03CE76BFF3B}" type="datetimeFigureOut">
              <a:rPr lang="en-US"/>
              <a:pPr>
                <a:defRPr/>
              </a:pPr>
              <a:t>6/18/2009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BECFFD0-710F-4BE6-BDEF-0EDBB95B84B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7CB852E-4C8C-4C62-87CD-2305426E2CC1}" type="datetimeFigureOut">
              <a:rPr lang="en-US"/>
              <a:pPr>
                <a:defRPr/>
              </a:pPr>
              <a:t>6/18/2009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178E38F-83F1-4BAD-BE51-6C0D9A476F6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FBE4F4E-45D1-46F0-914B-8CE739C75701}" type="datetimeFigureOut">
              <a:rPr lang="en-US"/>
              <a:pPr>
                <a:defRPr/>
              </a:pPr>
              <a:t>6/18/2009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894DAE7-0D4D-4802-A13F-A40304DF748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A923975-82D4-4C89-BA69-E32842BCF2D2}" type="datetimeFigureOut">
              <a:rPr lang="en-US"/>
              <a:pPr>
                <a:defRPr/>
              </a:pPr>
              <a:t>6/18/2009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4B5F084-3062-4ACF-A7E2-E1E27C9AA84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62994CE2-A89D-49B4-94B8-2915C426F32B}" type="datetimeFigureOut">
              <a:rPr lang="en-US"/>
              <a:pPr>
                <a:defRPr/>
              </a:pPr>
              <a:t>6/18/2009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0B6EA9B-EAC9-4391-ACDC-C8AA6A45D29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E09EA02-FCBD-4E81-BB4D-5F0E6FA0F53E}" type="datetimeFigureOut">
              <a:rPr lang="en-US"/>
              <a:pPr>
                <a:defRPr/>
              </a:pPr>
              <a:t>6/18/2009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E2B79E1-84EB-4C73-8B6A-B354BE3F98A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4FECAA1-0B2B-4A2F-BF95-B25EBDCD3CA5}" type="datetimeFigureOut">
              <a:rPr lang="en-US"/>
              <a:pPr>
                <a:defRPr/>
              </a:pPr>
              <a:t>6/18/2009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B183943-8934-4063-9CAE-0FCA1A264AC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1444C75-78E0-4B26-BB72-38F7D23CC8BE}" type="datetimeFigureOut">
              <a:rPr lang="en-US"/>
              <a:pPr>
                <a:defRPr/>
              </a:pPr>
              <a:t>6/18/2009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A38AB5E-4EBA-42FE-BAD9-5833955F375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6D314CC-435D-49BA-BE39-DD01DAAFC715}" type="datetimeFigureOut">
              <a:rPr lang="en-US"/>
              <a:pPr>
                <a:defRPr/>
              </a:pPr>
              <a:t>6/18/2009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6BCEBF-463C-437E-AA0F-1D87C019383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5523C4F-3342-4B08-B057-108134B7A525}" type="datetimeFigureOut">
              <a:rPr lang="en-US"/>
              <a:pPr>
                <a:defRPr/>
              </a:pPr>
              <a:t>6/18/2009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B831F06-C30E-4DFC-A442-227133274E55}"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286000" y="457200"/>
            <a:ext cx="6400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52400" y="2332038"/>
            <a:ext cx="88392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845EE36B-61A3-42FC-B95E-138F50CF615B}" type="datetimeFigureOut">
              <a:rPr lang="en-US"/>
              <a:pPr>
                <a:defRPr/>
              </a:pPr>
              <a:t>6/18/2009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84561F8C-6FFB-41CB-A6FC-408F59A6FEA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1027">
                                            <p:txEl>
                                              <p:pRg st="0" end="0"/>
                                            </p:txEl>
                                          </p:spTgt>
                                        </p:tgtEl>
                                        <p:attrNameLst>
                                          <p:attrName>style.visibility</p:attrName>
                                        </p:attrNameLst>
                                      </p:cBhvr>
                                      <p:to>
                                        <p:strVal val="visible"/>
                                      </p:to>
                                    </p:set>
                                    <p:anim calcmode="lin" valueType="num">
                                      <p:cBhvr additive="base">
                                        <p:cTn id="7" dur="500" fill="hold"/>
                                        <p:tgtEl>
                                          <p:spTgt spid="10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2" fill="hold" grpId="0" nodeType="clickEffect">
                                  <p:stCondLst>
                                    <p:cond delay="0"/>
                                  </p:stCondLst>
                                  <p:childTnLst>
                                    <p:set>
                                      <p:cBhvr>
                                        <p:cTn id="12" dur="1" fill="hold">
                                          <p:stCondLst>
                                            <p:cond delay="0"/>
                                          </p:stCondLst>
                                        </p:cTn>
                                        <p:tgtEl>
                                          <p:spTgt spid="1027">
                                            <p:txEl>
                                              <p:pRg st="1" end="1"/>
                                            </p:txEl>
                                          </p:spTgt>
                                        </p:tgtEl>
                                        <p:attrNameLst>
                                          <p:attrName>style.visibility</p:attrName>
                                        </p:attrNameLst>
                                      </p:cBhvr>
                                      <p:to>
                                        <p:strVal val="visible"/>
                                      </p:to>
                                    </p:set>
                                    <p:anim calcmode="lin" valueType="num">
                                      <p:cBhvr additive="base">
                                        <p:cTn id="13" dur="500" fill="hold"/>
                                        <p:tgtEl>
                                          <p:spTgt spid="10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02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2" fill="hold" grpId="0" nodeType="clickEffect">
                                  <p:stCondLst>
                                    <p:cond delay="0"/>
                                  </p:stCondLst>
                                  <p:childTnLst>
                                    <p:set>
                                      <p:cBhvr>
                                        <p:cTn id="18" dur="1" fill="hold">
                                          <p:stCondLst>
                                            <p:cond delay="0"/>
                                          </p:stCondLst>
                                        </p:cTn>
                                        <p:tgtEl>
                                          <p:spTgt spid="1027">
                                            <p:txEl>
                                              <p:pRg st="2" end="2"/>
                                            </p:txEl>
                                          </p:spTgt>
                                        </p:tgtEl>
                                        <p:attrNameLst>
                                          <p:attrName>style.visibility</p:attrName>
                                        </p:attrNameLst>
                                      </p:cBhvr>
                                      <p:to>
                                        <p:strVal val="visible"/>
                                      </p:to>
                                    </p:set>
                                    <p:anim calcmode="lin" valueType="num">
                                      <p:cBhvr additive="base">
                                        <p:cTn id="19" dur="500" fill="hold"/>
                                        <p:tgtEl>
                                          <p:spTgt spid="1027">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02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grpId="0" nodeType="clickEffect">
                                  <p:stCondLst>
                                    <p:cond delay="0"/>
                                  </p:stCondLst>
                                  <p:childTnLst>
                                    <p:set>
                                      <p:cBhvr>
                                        <p:cTn id="24" dur="1" fill="hold">
                                          <p:stCondLst>
                                            <p:cond delay="0"/>
                                          </p:stCondLst>
                                        </p:cTn>
                                        <p:tgtEl>
                                          <p:spTgt spid="1027">
                                            <p:txEl>
                                              <p:pRg st="3" end="3"/>
                                            </p:txEl>
                                          </p:spTgt>
                                        </p:tgtEl>
                                        <p:attrNameLst>
                                          <p:attrName>style.visibility</p:attrName>
                                        </p:attrNameLst>
                                      </p:cBhvr>
                                      <p:to>
                                        <p:strVal val="visible"/>
                                      </p:to>
                                    </p:set>
                                    <p:anim calcmode="lin" valueType="num">
                                      <p:cBhvr additive="base">
                                        <p:cTn id="25" dur="500" fill="hold"/>
                                        <p:tgtEl>
                                          <p:spTgt spid="1027">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02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grpId="0" nodeType="clickEffect">
                                  <p:stCondLst>
                                    <p:cond delay="0"/>
                                  </p:stCondLst>
                                  <p:childTnLst>
                                    <p:set>
                                      <p:cBhvr>
                                        <p:cTn id="30" dur="1" fill="hold">
                                          <p:stCondLst>
                                            <p:cond delay="0"/>
                                          </p:stCondLst>
                                        </p:cTn>
                                        <p:tgtEl>
                                          <p:spTgt spid="1027">
                                            <p:txEl>
                                              <p:pRg st="4" end="4"/>
                                            </p:txEl>
                                          </p:spTgt>
                                        </p:tgtEl>
                                        <p:attrNameLst>
                                          <p:attrName>style.visibility</p:attrName>
                                        </p:attrNameLst>
                                      </p:cBhvr>
                                      <p:to>
                                        <p:strVal val="visible"/>
                                      </p:to>
                                    </p:set>
                                    <p:anim calcmode="lin" valueType="num">
                                      <p:cBhvr additive="base">
                                        <p:cTn id="31" dur="500" fill="hold"/>
                                        <p:tgtEl>
                                          <p:spTgt spid="1027">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027">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 grpId="0" build="p">
        <p:tmplLst>
          <p:tmpl lvl="1">
            <p:tnLst>
              <p:par>
                <p:cTn presetID="2" presetClass="entr" presetSubtype="12"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0-#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2">
            <p:tnLst>
              <p:par>
                <p:cTn presetID="2" presetClass="entr" presetSubtype="12"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0-#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3">
            <p:tnLst>
              <p:par>
                <p:cTn presetID="2" presetClass="entr" presetSubtype="12"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0-#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4">
            <p:tnLst>
              <p:par>
                <p:cTn presetID="2" presetClass="entr" presetSubtype="12"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0-#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 lvl="5">
            <p:tnLst>
              <p:par>
                <p:cTn presetID="2" presetClass="entr" presetSubtype="12"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additive="base">
                        <p:cTn dur="500" fill="hold"/>
                        <p:tgtEl>
                          <p:spTgt spid="1027"/>
                        </p:tgtEl>
                        <p:attrNameLst>
                          <p:attrName>ppt_x</p:attrName>
                        </p:attrNameLst>
                      </p:cBhvr>
                      <p:tavLst>
                        <p:tav tm="0">
                          <p:val>
                            <p:strVal val="0-#ppt_w/2"/>
                          </p:val>
                        </p:tav>
                        <p:tav tm="100000">
                          <p:val>
                            <p:strVal val="#ppt_x"/>
                          </p:val>
                        </p:tav>
                      </p:tavLst>
                    </p:anim>
                    <p:anim calcmode="lin" valueType="num">
                      <p:cBhvr additive="base">
                        <p:cTn dur="500" fill="hold"/>
                        <p:tgtEl>
                          <p:spTgt spid="1027"/>
                        </p:tgtEl>
                        <p:attrNameLst>
                          <p:attrName>ppt_y</p:attrName>
                        </p:attrNameLst>
                      </p:cBhvr>
                      <p:tavLst>
                        <p:tav tm="0">
                          <p:val>
                            <p:strVal val="1+#ppt_h/2"/>
                          </p:val>
                        </p:tav>
                        <p:tav tm="100000">
                          <p:val>
                            <p:strVal val="#ppt_y"/>
                          </p:val>
                        </p:tav>
                      </p:tavLst>
                    </p:anim>
                  </p:childTnLst>
                </p:cTn>
              </p:par>
            </p:tnLst>
          </p:tmpl>
        </p:tmplLst>
      </p:bldP>
    </p:bldLst>
  </p:timing>
  <p:txStyles>
    <p:titleStyle>
      <a:lvl1pPr algn="l" rtl="0" fontAlgn="base">
        <a:spcBef>
          <a:spcPct val="0"/>
        </a:spcBef>
        <a:spcAft>
          <a:spcPct val="0"/>
        </a:spcAft>
        <a:defRPr sz="6000" kern="1200">
          <a:ln w="12700">
            <a:solidFill>
              <a:schemeClr val="bg1"/>
            </a:solidFill>
          </a:ln>
          <a:solidFill>
            <a:schemeClr val="tx1"/>
          </a:solidFill>
          <a:latin typeface="Tw Cen MT Condensed Extra Bold" pitchFamily="34" charset="0"/>
          <a:ea typeface="+mj-ea"/>
          <a:cs typeface="+mj-cs"/>
        </a:defRPr>
      </a:lvl1pPr>
      <a:lvl2pPr algn="l" rtl="0" fontAlgn="base">
        <a:spcBef>
          <a:spcPct val="0"/>
        </a:spcBef>
        <a:spcAft>
          <a:spcPct val="0"/>
        </a:spcAft>
        <a:defRPr sz="5400">
          <a:solidFill>
            <a:schemeClr val="tx1"/>
          </a:solidFill>
          <a:latin typeface="Tw Cen MT Condensed Extra Bold" pitchFamily="34" charset="0"/>
        </a:defRPr>
      </a:lvl2pPr>
      <a:lvl3pPr algn="l" rtl="0" fontAlgn="base">
        <a:spcBef>
          <a:spcPct val="0"/>
        </a:spcBef>
        <a:spcAft>
          <a:spcPct val="0"/>
        </a:spcAft>
        <a:defRPr sz="5400">
          <a:solidFill>
            <a:schemeClr val="tx1"/>
          </a:solidFill>
          <a:latin typeface="Tw Cen MT Condensed Extra Bold" pitchFamily="34" charset="0"/>
        </a:defRPr>
      </a:lvl3pPr>
      <a:lvl4pPr algn="l" rtl="0" fontAlgn="base">
        <a:spcBef>
          <a:spcPct val="0"/>
        </a:spcBef>
        <a:spcAft>
          <a:spcPct val="0"/>
        </a:spcAft>
        <a:defRPr sz="5400">
          <a:solidFill>
            <a:schemeClr val="tx1"/>
          </a:solidFill>
          <a:latin typeface="Tw Cen MT Condensed Extra Bold" pitchFamily="34" charset="0"/>
        </a:defRPr>
      </a:lvl4pPr>
      <a:lvl5pPr algn="l" rtl="0" fontAlgn="base">
        <a:spcBef>
          <a:spcPct val="0"/>
        </a:spcBef>
        <a:spcAft>
          <a:spcPct val="0"/>
        </a:spcAft>
        <a:defRPr sz="5400">
          <a:solidFill>
            <a:schemeClr val="tx1"/>
          </a:solidFill>
          <a:latin typeface="Tw Cen MT Condensed Extra Bold" pitchFamily="34" charset="0"/>
        </a:defRPr>
      </a:lvl5pPr>
      <a:lvl6pPr marL="457200" algn="l" rtl="0" fontAlgn="base">
        <a:spcBef>
          <a:spcPct val="0"/>
        </a:spcBef>
        <a:spcAft>
          <a:spcPct val="0"/>
        </a:spcAft>
        <a:defRPr sz="5400">
          <a:solidFill>
            <a:schemeClr val="tx1"/>
          </a:solidFill>
          <a:latin typeface="Tw Cen MT Condensed Extra Bold" pitchFamily="34" charset="0"/>
        </a:defRPr>
      </a:lvl6pPr>
      <a:lvl7pPr marL="914400" algn="l" rtl="0" fontAlgn="base">
        <a:spcBef>
          <a:spcPct val="0"/>
        </a:spcBef>
        <a:spcAft>
          <a:spcPct val="0"/>
        </a:spcAft>
        <a:defRPr sz="5400">
          <a:solidFill>
            <a:schemeClr val="tx1"/>
          </a:solidFill>
          <a:latin typeface="Tw Cen MT Condensed Extra Bold" pitchFamily="34" charset="0"/>
        </a:defRPr>
      </a:lvl7pPr>
      <a:lvl8pPr marL="1371600" algn="l" rtl="0" fontAlgn="base">
        <a:spcBef>
          <a:spcPct val="0"/>
        </a:spcBef>
        <a:spcAft>
          <a:spcPct val="0"/>
        </a:spcAft>
        <a:defRPr sz="5400">
          <a:solidFill>
            <a:schemeClr val="tx1"/>
          </a:solidFill>
          <a:latin typeface="Tw Cen MT Condensed Extra Bold" pitchFamily="34" charset="0"/>
        </a:defRPr>
      </a:lvl8pPr>
      <a:lvl9pPr marL="1828800" algn="l" rtl="0" fontAlgn="base">
        <a:spcBef>
          <a:spcPct val="0"/>
        </a:spcBef>
        <a:spcAft>
          <a:spcPct val="0"/>
        </a:spcAft>
        <a:defRPr sz="5400">
          <a:solidFill>
            <a:schemeClr val="tx1"/>
          </a:solidFill>
          <a:latin typeface="Tw Cen MT Condensed Extra Bold" pitchFamily="34" charset="0"/>
        </a:defRPr>
      </a:lvl9pPr>
    </p:titleStyle>
    <p:bodyStyle>
      <a:lvl1pPr marL="342900" indent="-342900" algn="l" rtl="0" fontAlgn="base">
        <a:spcBef>
          <a:spcPct val="20000"/>
        </a:spcBef>
        <a:spcAft>
          <a:spcPct val="0"/>
        </a:spcAft>
        <a:buFont typeface="Arial" charset="0"/>
        <a:buChar char="•"/>
        <a:defRPr sz="4000" b="0" kern="1200">
          <a:solidFill>
            <a:schemeClr val="tx1"/>
          </a:solidFill>
          <a:latin typeface="Tw Cen MT Condensed Extra Bold" pitchFamily="34" charset="0"/>
          <a:ea typeface="+mn-ea"/>
          <a:cs typeface="+mn-cs"/>
        </a:defRPr>
      </a:lvl1pPr>
      <a:lvl2pPr marL="742950" indent="-285750" algn="l" rtl="0" fontAlgn="base">
        <a:spcBef>
          <a:spcPct val="20000"/>
        </a:spcBef>
        <a:spcAft>
          <a:spcPct val="0"/>
        </a:spcAft>
        <a:buFont typeface="Arial" charset="0"/>
        <a:buChar char="–"/>
        <a:defRPr sz="3600" b="0" kern="1200">
          <a:solidFill>
            <a:schemeClr val="tx1"/>
          </a:solidFill>
          <a:latin typeface="Tw Cen MT Condensed Extra Bold" pitchFamily="34" charset="0"/>
          <a:ea typeface="+mn-ea"/>
          <a:cs typeface="+mn-cs"/>
        </a:defRPr>
      </a:lvl2pPr>
      <a:lvl3pPr marL="1143000" indent="-228600" algn="l" rtl="0" fontAlgn="base">
        <a:spcBef>
          <a:spcPct val="20000"/>
        </a:spcBef>
        <a:spcAft>
          <a:spcPct val="0"/>
        </a:spcAft>
        <a:buFont typeface="Arial" charset="0"/>
        <a:buChar char="•"/>
        <a:defRPr sz="3200" b="0" kern="1200">
          <a:solidFill>
            <a:schemeClr val="tx1"/>
          </a:solidFill>
          <a:latin typeface="Tw Cen MT Condensed Extra Bold" pitchFamily="34" charset="0"/>
          <a:ea typeface="+mn-ea"/>
          <a:cs typeface="+mn-cs"/>
        </a:defRPr>
      </a:lvl3pPr>
      <a:lvl4pPr marL="1600200" indent="-228600" algn="l" rtl="0" fontAlgn="base">
        <a:spcBef>
          <a:spcPct val="20000"/>
        </a:spcBef>
        <a:spcAft>
          <a:spcPct val="0"/>
        </a:spcAft>
        <a:buFont typeface="Arial" charset="0"/>
        <a:buChar char="–"/>
        <a:defRPr sz="2800" b="0" kern="1200">
          <a:solidFill>
            <a:schemeClr val="tx1"/>
          </a:solidFill>
          <a:latin typeface="Tw Cen MT Condensed Extra Bold" pitchFamily="34" charset="0"/>
          <a:ea typeface="+mn-ea"/>
          <a:cs typeface="+mn-cs"/>
        </a:defRPr>
      </a:lvl4pPr>
      <a:lvl5pPr marL="2057400" indent="-228600" algn="l" rtl="0" fontAlgn="base">
        <a:spcBef>
          <a:spcPct val="20000"/>
        </a:spcBef>
        <a:spcAft>
          <a:spcPct val="0"/>
        </a:spcAft>
        <a:buFont typeface="Arial" charset="0"/>
        <a:buChar char="»"/>
        <a:defRPr sz="2800" b="0" kern="1200">
          <a:solidFill>
            <a:schemeClr val="tx1"/>
          </a:solidFill>
          <a:latin typeface="Tw Cen MT Condensed Extra Bold"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219200" y="2514600"/>
            <a:ext cx="7772400" cy="1470025"/>
          </a:xfrm>
        </p:spPr>
        <p:txBody>
          <a:bodyPr/>
          <a:lstStyle/>
          <a:p>
            <a:r>
              <a:rPr lang="en-US" sz="7200" dirty="0" smtClean="0"/>
              <a:t>LESSON </a:t>
            </a:r>
            <a:r>
              <a:rPr lang="en-US" sz="7200" dirty="0" smtClean="0"/>
              <a:t>#10</a:t>
            </a:r>
            <a:r>
              <a:rPr lang="en-US" sz="7200" dirty="0" smtClean="0"/>
              <a:t/>
            </a:r>
            <a:br>
              <a:rPr lang="en-US" sz="7200" dirty="0" smtClean="0"/>
            </a:br>
            <a:r>
              <a:rPr lang="en-US" sz="7200" dirty="0" smtClean="0"/>
              <a:t>THE LORD’S DAY</a:t>
            </a:r>
          </a:p>
        </p:txBody>
      </p:sp>
      <p:sp>
        <p:nvSpPr>
          <p:cNvPr id="3075" name="Subtitle 2"/>
          <p:cNvSpPr>
            <a:spLocks noGrp="1"/>
          </p:cNvSpPr>
          <p:nvPr>
            <p:ph type="subTitle" idx="1"/>
          </p:nvPr>
        </p:nvSpPr>
        <p:spPr>
          <a:xfrm>
            <a:off x="1066800" y="4343400"/>
            <a:ext cx="7924800" cy="1752600"/>
          </a:xfrm>
        </p:spPr>
        <p:txBody>
          <a:bodyPr/>
          <a:lstStyle/>
          <a:p>
            <a:r>
              <a:rPr lang="en-US" smtClean="0"/>
              <a:t>Key Text: Revelation 1:10 </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3000" dirty="0" smtClean="0"/>
              <a:t>Mark </a:t>
            </a:r>
            <a:r>
              <a:rPr lang="en-US" sz="3000" dirty="0" smtClean="0"/>
              <a:t>2:27 says that the Sabbath was made for man. That brings up an important point.  How long will the Sabbath continue to be observed?  Let us turn to </a:t>
            </a:r>
            <a:r>
              <a:rPr lang="en-US" sz="3000" dirty="0" smtClean="0">
                <a:solidFill>
                  <a:srgbClr val="FF0000"/>
                </a:solidFill>
              </a:rPr>
              <a:t>Isaiah 66: 22, 23.</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The prophecy of Isaiah is here talking about the recreation of heaven and earth.</a:t>
            </a:r>
          </a:p>
          <a:p>
            <a:pPr lvl="1" fontAlgn="auto">
              <a:spcAft>
                <a:spcPts val="0"/>
              </a:spcAft>
              <a:buFont typeface="Arial" pitchFamily="34" charset="0"/>
              <a:buChar char="•"/>
              <a:defRPr/>
            </a:pPr>
            <a:r>
              <a:rPr lang="en-US" dirty="0" smtClean="0"/>
              <a:t>We will worship from one Sabbath to another.</a:t>
            </a:r>
          </a:p>
          <a:p>
            <a:pPr lvl="1" fontAlgn="auto">
              <a:spcAft>
                <a:spcPts val="0"/>
              </a:spcAft>
              <a:buFont typeface="Arial" pitchFamily="34" charset="0"/>
              <a:buChar char="•"/>
              <a:defRPr/>
            </a:pPr>
            <a:r>
              <a:rPr lang="en-US" dirty="0" smtClean="0"/>
              <a:t>The Sabbath will continue to be observed in the earth made new.</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4800" dirty="0" smtClean="0"/>
              <a:t>What </a:t>
            </a:r>
            <a:r>
              <a:rPr lang="en-US" sz="4800" dirty="0" smtClean="0"/>
              <a:t>is the purpose of the Sabbath?  </a:t>
            </a:r>
            <a:r>
              <a:rPr lang="en-US" sz="4800" dirty="0" smtClean="0">
                <a:solidFill>
                  <a:srgbClr val="FF0000"/>
                </a:solidFill>
              </a:rPr>
              <a:t>Ezekiel 20:12, 20 </a:t>
            </a:r>
            <a:r>
              <a:rPr lang="en-US" sz="4800" dirty="0" smtClean="0"/>
              <a:t>answers this question.</a:t>
            </a:r>
          </a:p>
        </p:txBody>
      </p:sp>
      <p:sp>
        <p:nvSpPr>
          <p:cNvPr id="12291" name="Text Placeholder 2"/>
          <p:cNvSpPr>
            <a:spLocks noGrp="1"/>
          </p:cNvSpPr>
          <p:nvPr>
            <p:ph type="body" idx="1"/>
          </p:nvPr>
        </p:nvSpPr>
        <p:spPr/>
        <p:txBody>
          <a:bodyPr/>
          <a:lstStyle/>
          <a:p>
            <a:r>
              <a:rPr lang="en-GB" sz="4400" dirty="0" smtClean="0">
                <a:solidFill>
                  <a:srgbClr val="FF0000"/>
                </a:solidFill>
              </a:rPr>
              <a:t>POINTS TO EMPHASIZE:</a:t>
            </a:r>
          </a:p>
          <a:p>
            <a:pPr lvl="1"/>
            <a:r>
              <a:rPr lang="en-US" sz="4000" dirty="0" smtClean="0"/>
              <a:t>The Sabbath is a sign that God sanctifies us or prepares us for His use by making us holy.</a:t>
            </a:r>
          </a:p>
          <a:p>
            <a:pPr lvl="1"/>
            <a:r>
              <a:rPr lang="en-US" sz="4000" dirty="0" smtClean="0"/>
              <a:t>Secondly, it is a sign that we know and belong to God.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3600" dirty="0" smtClean="0"/>
              <a:t>Whose </a:t>
            </a:r>
            <a:r>
              <a:rPr lang="en-US" sz="3600" dirty="0" smtClean="0"/>
              <a:t>example should the Christian follow in choosing a day of worship?  Our last text is </a:t>
            </a:r>
            <a:r>
              <a:rPr lang="en-US" sz="3600" dirty="0" smtClean="0">
                <a:solidFill>
                  <a:srgbClr val="FF0000"/>
                </a:solidFill>
              </a:rPr>
              <a:t>1 John 2:6. </a:t>
            </a:r>
          </a:p>
        </p:txBody>
      </p:sp>
      <p:sp>
        <p:nvSpPr>
          <p:cNvPr id="13315" name="Text Placeholder 2"/>
          <p:cNvSpPr>
            <a:spLocks noGrp="1"/>
          </p:cNvSpPr>
          <p:nvPr>
            <p:ph type="body" idx="1"/>
          </p:nvPr>
        </p:nvSpPr>
        <p:spPr/>
        <p:txBody>
          <a:bodyPr/>
          <a:lstStyle/>
          <a:p>
            <a:r>
              <a:rPr lang="en-GB" sz="4400" dirty="0" smtClean="0">
                <a:solidFill>
                  <a:srgbClr val="FF0000"/>
                </a:solidFill>
              </a:rPr>
              <a:t>POINT TO EMPHASIZE:</a:t>
            </a:r>
          </a:p>
          <a:p>
            <a:pPr lvl="1"/>
            <a:r>
              <a:rPr lang="en-US" sz="4000" dirty="0" smtClean="0"/>
              <a:t>If we say He, Christ, abides in us, then we should walk (follow) as He, Christ, walked.</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2286000" y="609600"/>
            <a:ext cx="6400800" cy="1143000"/>
          </a:xfrm>
        </p:spPr>
        <p:txBody>
          <a:bodyPr/>
          <a:lstStyle/>
          <a:p>
            <a:r>
              <a:rPr lang="en-US" sz="8000" smtClean="0"/>
              <a:t>APPEAL:</a:t>
            </a:r>
          </a:p>
        </p:txBody>
      </p:sp>
      <p:sp>
        <p:nvSpPr>
          <p:cNvPr id="14339" name="Text Placeholder 2"/>
          <p:cNvSpPr>
            <a:spLocks noGrp="1"/>
          </p:cNvSpPr>
          <p:nvPr>
            <p:ph type="body" idx="1"/>
          </p:nvPr>
        </p:nvSpPr>
        <p:spPr/>
        <p:txBody>
          <a:bodyPr/>
          <a:lstStyle/>
          <a:p>
            <a:r>
              <a:rPr lang="en-US" smtClean="0"/>
              <a:t>The real issue, then, is whether or not we decide to follow Christ.  This really, is the heart of the matter.  Every genuine Christian will always want to follow Jesus, Do you?</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2286000" y="533400"/>
            <a:ext cx="6400800" cy="1143000"/>
          </a:xfrm>
        </p:spPr>
        <p:txBody>
          <a:bodyPr/>
          <a:lstStyle/>
          <a:p>
            <a:r>
              <a:rPr lang="en-US" sz="7200" smtClean="0"/>
              <a:t>PRAYER:</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US" smtClean="0"/>
              <a:t>Thank God for His wonderful day of rest, which refresh us from our all our labour.</a:t>
            </a:r>
          </a:p>
          <a:p>
            <a:pPr fontAlgn="auto">
              <a:spcAft>
                <a:spcPts val="0"/>
              </a:spcAft>
              <a:buFont typeface="Arial" pitchFamily="34" charset="0"/>
              <a:buChar char="•"/>
              <a:defRPr/>
            </a:pPr>
            <a:r>
              <a:rPr lang="en-US" smtClean="0"/>
              <a:t>Pray that we shall decide right now to follow Christ’s example and keep His holy day.</a:t>
            </a:r>
          </a:p>
          <a:p>
            <a:pPr fontAlgn="auto">
              <a:spcAft>
                <a:spcPts val="0"/>
              </a:spcAft>
              <a:buFont typeface="Arial" pitchFamily="34" charset="0"/>
              <a:buChar char="•"/>
              <a:defRPr/>
            </a:pPr>
            <a:r>
              <a:rPr lang="en-US" smtClean="0"/>
              <a:t>Remember the needs of the family.</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286000" y="533400"/>
            <a:ext cx="6400800" cy="1143000"/>
          </a:xfrm>
        </p:spPr>
        <p:txBody>
          <a:bodyPr/>
          <a:lstStyle/>
          <a:p>
            <a:r>
              <a:rPr lang="en-US" sz="7200" smtClean="0"/>
              <a:t>PROJECTION:</a:t>
            </a:r>
          </a:p>
        </p:txBody>
      </p:sp>
      <p:sp>
        <p:nvSpPr>
          <p:cNvPr id="16387" name="Text Placeholder 2"/>
          <p:cNvSpPr>
            <a:spLocks noGrp="1"/>
          </p:cNvSpPr>
          <p:nvPr>
            <p:ph type="body" idx="1"/>
          </p:nvPr>
        </p:nvSpPr>
        <p:spPr/>
        <p:txBody>
          <a:bodyPr/>
          <a:lstStyle/>
          <a:p>
            <a:r>
              <a:rPr lang="en-US" smtClean="0"/>
              <a:t>It is quite evident from our study that most people are not keeping the seventh day, Saturday, as the Lord’s holy day of rest and worship. Our next subject will be on the matter of “Good Living.”</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smtClean="0"/>
              <a:t>LESSON #10—THE LORD’S DAY</a:t>
            </a:r>
          </a:p>
        </p:txBody>
      </p:sp>
      <p:sp>
        <p:nvSpPr>
          <p:cNvPr id="4099" name="Text Placeholder 2"/>
          <p:cNvSpPr>
            <a:spLocks noGrp="1"/>
          </p:cNvSpPr>
          <p:nvPr>
            <p:ph type="body" idx="1"/>
          </p:nvPr>
        </p:nvSpPr>
        <p:spPr/>
        <p:txBody>
          <a:bodyPr/>
          <a:lstStyle/>
          <a:p>
            <a:r>
              <a:rPr lang="en-GB" dirty="0" smtClean="0">
                <a:solidFill>
                  <a:srgbClr val="FF0000"/>
                </a:solidFill>
              </a:rPr>
              <a:t>Key Text: Revelation </a:t>
            </a:r>
            <a:r>
              <a:rPr lang="en-GB" dirty="0" smtClean="0">
                <a:solidFill>
                  <a:srgbClr val="FF0000"/>
                </a:solidFill>
              </a:rPr>
              <a:t>1:10</a:t>
            </a:r>
            <a:r>
              <a:rPr lang="en-GB" dirty="0" smtClean="0"/>
              <a:t>— “</a:t>
            </a:r>
            <a:r>
              <a:rPr lang="en-US" dirty="0" smtClean="0"/>
              <a:t>I was in the Spirit on the Lord's day, and heard behind me a great voice, as of a trumpet,”</a:t>
            </a:r>
            <a:endParaRPr lang="en-GB" dirty="0" smtClean="0"/>
          </a:p>
          <a:p>
            <a:r>
              <a:rPr lang="en-GB" dirty="0" smtClean="0"/>
              <a:t>PRAYER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2286000" y="533400"/>
            <a:ext cx="6400800" cy="1143000"/>
          </a:xfrm>
        </p:spPr>
        <p:txBody>
          <a:bodyPr/>
          <a:lstStyle/>
          <a:p>
            <a:r>
              <a:rPr lang="en-US" sz="8800" dirty="0" smtClean="0"/>
              <a:t>REVIEW:</a:t>
            </a:r>
          </a:p>
        </p:txBody>
      </p:sp>
      <p:sp>
        <p:nvSpPr>
          <p:cNvPr id="5123" name="Text Placeholder 2"/>
          <p:cNvSpPr>
            <a:spLocks noGrp="1"/>
          </p:cNvSpPr>
          <p:nvPr>
            <p:ph type="body" idx="1"/>
          </p:nvPr>
        </p:nvSpPr>
        <p:spPr/>
        <p:txBody>
          <a:bodyPr/>
          <a:lstStyle/>
          <a:p>
            <a:r>
              <a:rPr lang="en-US" dirty="0" smtClean="0"/>
              <a:t>Last week we discovered that we all need Christ’s grace because we all have broken God’s law and are sinners.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2286000" y="533400"/>
            <a:ext cx="6400800" cy="1143000"/>
          </a:xfrm>
        </p:spPr>
        <p:txBody>
          <a:bodyPr/>
          <a:lstStyle/>
          <a:p>
            <a:r>
              <a:rPr lang="en-US" sz="7200" smtClean="0"/>
              <a:t>INTRODUCTION:</a:t>
            </a:r>
          </a:p>
        </p:txBody>
      </p:sp>
      <p:sp>
        <p:nvSpPr>
          <p:cNvPr id="3" name="Text Placeholder 2"/>
          <p:cNvSpPr>
            <a:spLocks noGrp="1"/>
          </p:cNvSpPr>
          <p:nvPr>
            <p:ph type="body" idx="1"/>
          </p:nvPr>
        </p:nvSpPr>
        <p:spPr/>
        <p:txBody>
          <a:bodyPr rtlCol="0">
            <a:normAutofit/>
          </a:bodyPr>
          <a:lstStyle/>
          <a:p>
            <a:pPr fontAlgn="auto">
              <a:spcAft>
                <a:spcPts val="0"/>
              </a:spcAft>
              <a:buFont typeface="Arial" pitchFamily="34" charset="0"/>
              <a:buChar char="•"/>
              <a:defRPr/>
            </a:pPr>
            <a:r>
              <a:rPr lang="en-US" dirty="0" smtClean="0"/>
              <a:t>This week we shall talk about one of God’s commandments, the Sabbath Day or “the Lord’s Day.”  For our first text let us read </a:t>
            </a:r>
            <a:r>
              <a:rPr lang="en-US" dirty="0" smtClean="0">
                <a:solidFill>
                  <a:srgbClr val="FF0000"/>
                </a:solidFill>
              </a:rPr>
              <a:t>Revelation 1:10.</a:t>
            </a:r>
          </a:p>
          <a:p>
            <a:pPr fontAlgn="auto">
              <a:spcAft>
                <a:spcPts val="0"/>
              </a:spcAft>
              <a:buFont typeface="Arial" pitchFamily="34" charset="0"/>
              <a:buChar char="•"/>
              <a:defRPr/>
            </a:pPr>
            <a:r>
              <a:rPr lang="en-GB" dirty="0" smtClean="0">
                <a:solidFill>
                  <a:srgbClr val="FF0000"/>
                </a:solidFill>
              </a:rPr>
              <a:t>POINT TO EMPHASIZE:</a:t>
            </a:r>
          </a:p>
          <a:p>
            <a:pPr lvl="1" fontAlgn="auto">
              <a:spcAft>
                <a:spcPts val="0"/>
              </a:spcAft>
              <a:buFont typeface="Arial" pitchFamily="34" charset="0"/>
              <a:buChar char="•"/>
              <a:defRPr/>
            </a:pPr>
            <a:r>
              <a:rPr lang="en-US" dirty="0" smtClean="0"/>
              <a:t>The Lord does have a day.</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3400" dirty="0" smtClean="0"/>
              <a:t>This </a:t>
            </a:r>
            <a:r>
              <a:rPr lang="en-US" sz="3400" dirty="0" smtClean="0"/>
              <a:t>text, however, does not tell us which day is the Lord’s Day.  Let’s turn to </a:t>
            </a:r>
            <a:r>
              <a:rPr lang="en-US" sz="3400" dirty="0" smtClean="0">
                <a:solidFill>
                  <a:srgbClr val="FF0000"/>
                </a:solidFill>
              </a:rPr>
              <a:t>Matthew 12:8 </a:t>
            </a:r>
            <a:r>
              <a:rPr lang="en-US" sz="3400" dirty="0" smtClean="0"/>
              <a:t>to see which day it is.</a:t>
            </a:r>
          </a:p>
        </p:txBody>
      </p:sp>
      <p:sp>
        <p:nvSpPr>
          <p:cNvPr id="7171" name="Text Placeholder 2"/>
          <p:cNvSpPr>
            <a:spLocks noGrp="1"/>
          </p:cNvSpPr>
          <p:nvPr>
            <p:ph type="body" idx="1"/>
          </p:nvPr>
        </p:nvSpPr>
        <p:spPr/>
        <p:txBody>
          <a:bodyPr/>
          <a:lstStyle/>
          <a:p>
            <a:r>
              <a:rPr lang="en-GB" sz="4400" dirty="0" smtClean="0">
                <a:solidFill>
                  <a:srgbClr val="FF0000"/>
                </a:solidFill>
              </a:rPr>
              <a:t>POINTS TO EMPHASIZE:</a:t>
            </a:r>
          </a:p>
          <a:p>
            <a:pPr lvl="1"/>
            <a:r>
              <a:rPr lang="en-US" sz="4000" dirty="0" smtClean="0"/>
              <a:t>The </a:t>
            </a:r>
            <a:r>
              <a:rPr lang="en-US" sz="4000" dirty="0" smtClean="0"/>
              <a:t>Son </a:t>
            </a:r>
            <a:r>
              <a:rPr lang="en-US" sz="4000" dirty="0" smtClean="0"/>
              <a:t>of man—Christ—is Lord of the Sabbath day.</a:t>
            </a:r>
          </a:p>
          <a:p>
            <a:pPr lvl="1"/>
            <a:r>
              <a:rPr lang="en-US" sz="4000" dirty="0" smtClean="0"/>
              <a:t>So the Sabbath is the Lord’s Day.</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4000" dirty="0" smtClean="0"/>
              <a:t>But</a:t>
            </a:r>
            <a:r>
              <a:rPr lang="en-US" sz="4000" dirty="0" smtClean="0"/>
              <a:t>, the text doesn’t tell us which day is the Sabbath.  Let us see if </a:t>
            </a:r>
            <a:r>
              <a:rPr lang="en-US" sz="4000" dirty="0" smtClean="0">
                <a:solidFill>
                  <a:srgbClr val="FF0000"/>
                </a:solidFill>
              </a:rPr>
              <a:t>Exodus 20:8-11 </a:t>
            </a:r>
            <a:r>
              <a:rPr lang="en-US" sz="4000" dirty="0" smtClean="0"/>
              <a:t>will help us.</a:t>
            </a:r>
          </a:p>
        </p:txBody>
      </p:sp>
      <p:sp>
        <p:nvSpPr>
          <p:cNvPr id="3" name="Text Placeholder 2"/>
          <p:cNvSpPr>
            <a:spLocks noGrp="1"/>
          </p:cNvSpPr>
          <p:nvPr>
            <p:ph type="body" idx="1"/>
          </p:nvPr>
        </p:nvSpPr>
        <p:spPr/>
        <p:txBody>
          <a:bodyPr rtlCol="0">
            <a:normAutofit fontScale="85000" lnSpcReduction="20000"/>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The seventh day is the Sabbath.</a:t>
            </a:r>
          </a:p>
          <a:p>
            <a:pPr lvl="1" fontAlgn="auto">
              <a:spcAft>
                <a:spcPts val="0"/>
              </a:spcAft>
              <a:buFont typeface="Arial" pitchFamily="34" charset="0"/>
              <a:buChar char="•"/>
              <a:defRPr/>
            </a:pPr>
            <a:r>
              <a:rPr lang="en-US" dirty="0" smtClean="0"/>
              <a:t>The calendar lists Sunday as the first day of the week, there are seven days in the week, Saturday is the last day therefore Saturday must be the seventh day.</a:t>
            </a:r>
          </a:p>
          <a:p>
            <a:pPr lvl="1" fontAlgn="auto">
              <a:spcAft>
                <a:spcPts val="0"/>
              </a:spcAft>
              <a:buFont typeface="Arial" pitchFamily="34" charset="0"/>
              <a:buChar char="•"/>
              <a:defRPr/>
            </a:pPr>
            <a:r>
              <a:rPr lang="en-US" dirty="0" smtClean="0"/>
              <a:t>The seventh day of Creation differed from the preceding six in that:</a:t>
            </a:r>
          </a:p>
          <a:p>
            <a:pPr lvl="1" fontAlgn="auto">
              <a:spcAft>
                <a:spcPts val="0"/>
              </a:spcAft>
              <a:buFont typeface="Arial" pitchFamily="34" charset="0"/>
              <a:buChar char="•"/>
              <a:defRPr/>
            </a:pPr>
            <a:r>
              <a:rPr lang="en-US" dirty="0" smtClean="0"/>
              <a:t>It memorialized the six creative days</a:t>
            </a:r>
          </a:p>
          <a:p>
            <a:pPr lvl="1" fontAlgn="auto">
              <a:spcAft>
                <a:spcPts val="0"/>
              </a:spcAft>
              <a:buFont typeface="Arial" pitchFamily="34" charset="0"/>
              <a:buChar char="•"/>
              <a:defRPr/>
            </a:pPr>
            <a:r>
              <a:rPr lang="en-US" dirty="0" smtClean="0"/>
              <a:t>The Lord rested on it</a:t>
            </a:r>
            <a:r>
              <a:rPr lang="en-US" dirty="0" smtClean="0"/>
              <a:t>.</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4000" dirty="0" smtClean="0"/>
              <a:t>But</a:t>
            </a:r>
            <a:r>
              <a:rPr lang="en-US" sz="4000" dirty="0" smtClean="0"/>
              <a:t>, the text doesn’t tell us which day is the Sabbath.  Let us see if </a:t>
            </a:r>
            <a:r>
              <a:rPr lang="en-US" sz="4000" dirty="0" smtClean="0">
                <a:solidFill>
                  <a:srgbClr val="FF0000"/>
                </a:solidFill>
              </a:rPr>
              <a:t>Exodus 20:8-11 </a:t>
            </a:r>
            <a:r>
              <a:rPr lang="en-US" sz="4000" dirty="0" smtClean="0"/>
              <a:t>will help us.</a:t>
            </a:r>
          </a:p>
        </p:txBody>
      </p:sp>
      <p:sp>
        <p:nvSpPr>
          <p:cNvPr id="3" name="Text Placeholder 2"/>
          <p:cNvSpPr>
            <a:spLocks noGrp="1"/>
          </p:cNvSpPr>
          <p:nvPr>
            <p:ph type="body" idx="1"/>
          </p:nvPr>
        </p:nvSpPr>
        <p:spPr/>
        <p:txBody>
          <a:bodyPr rtlCol="0">
            <a:normAutofit fontScale="92500"/>
          </a:bodyPr>
          <a:lstStyle/>
          <a:p>
            <a:pPr fontAlgn="auto">
              <a:spcAft>
                <a:spcPts val="0"/>
              </a:spcAft>
              <a:buFont typeface="Arial" pitchFamily="34" charset="0"/>
              <a:buChar char="•"/>
              <a:defRPr/>
            </a:pPr>
            <a:r>
              <a:rPr lang="en-GB" dirty="0" smtClean="0">
                <a:solidFill>
                  <a:srgbClr val="FF0000"/>
                </a:solidFill>
              </a:rPr>
              <a:t>POINTS TO </a:t>
            </a:r>
            <a:r>
              <a:rPr lang="en-GB" dirty="0" smtClean="0">
                <a:solidFill>
                  <a:srgbClr val="FF0000"/>
                </a:solidFill>
              </a:rPr>
              <a:t>EMPHASIZE (cont’d):</a:t>
            </a:r>
            <a:endParaRPr lang="en-GB" dirty="0" smtClean="0">
              <a:solidFill>
                <a:srgbClr val="FF0000"/>
              </a:solidFill>
            </a:endParaRPr>
          </a:p>
          <a:p>
            <a:pPr lvl="1" fontAlgn="auto">
              <a:spcAft>
                <a:spcPts val="0"/>
              </a:spcAft>
              <a:buFont typeface="Arial" pitchFamily="34" charset="0"/>
              <a:buChar char="•"/>
              <a:defRPr/>
            </a:pPr>
            <a:r>
              <a:rPr lang="en-US" dirty="0" smtClean="0"/>
              <a:t>He </a:t>
            </a:r>
            <a:r>
              <a:rPr lang="en-US" dirty="0" smtClean="0"/>
              <a:t>blessed, hallowed and sanctified it.</a:t>
            </a:r>
          </a:p>
          <a:p>
            <a:pPr lvl="1" fontAlgn="auto">
              <a:spcAft>
                <a:spcPts val="0"/>
              </a:spcAft>
              <a:buFont typeface="Arial" pitchFamily="34" charset="0"/>
              <a:buChar char="•"/>
              <a:defRPr/>
            </a:pPr>
            <a:r>
              <a:rPr lang="en-US" dirty="0" smtClean="0"/>
              <a:t>The Book of Genesis 2:1-3 tells us of this creation and says that Christ ended His work and rested.  It also says He sanctified the Sabbath, which means that He has set it apart for holy use.  </a:t>
            </a:r>
          </a:p>
          <a:p>
            <a:pPr lvl="1" fontAlgn="auto">
              <a:spcAft>
                <a:spcPts val="0"/>
              </a:spcAft>
              <a:buFont typeface="Arial" pitchFamily="34" charset="0"/>
              <a:buChar char="•"/>
              <a:defRPr/>
            </a:pPr>
            <a:r>
              <a:rPr lang="en-US" dirty="0" smtClean="0"/>
              <a:t>Ephesians 3:9 says that it was Christ who, by the power of God, created all things.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p>
            <a:pPr fontAlgn="auto">
              <a:spcAft>
                <a:spcPts val="0"/>
              </a:spcAft>
              <a:defRPr/>
            </a:pPr>
            <a:r>
              <a:rPr lang="en-US" sz="3600" dirty="0" smtClean="0"/>
              <a:t>It </a:t>
            </a:r>
            <a:r>
              <a:rPr lang="en-US" sz="3600" dirty="0" smtClean="0"/>
              <a:t>would be interesting then, to see what Christ’s custom was regarding worship while He was on earth.  </a:t>
            </a:r>
            <a:r>
              <a:rPr lang="en-US" sz="3600" dirty="0" smtClean="0">
                <a:solidFill>
                  <a:srgbClr val="FF0000"/>
                </a:solidFill>
              </a:rPr>
              <a:t>Luke 4:16 </a:t>
            </a:r>
            <a:r>
              <a:rPr lang="en-US" sz="3600" dirty="0" smtClean="0"/>
              <a:t>is our next text.</a:t>
            </a:r>
          </a:p>
        </p:txBody>
      </p:sp>
      <p:sp>
        <p:nvSpPr>
          <p:cNvPr id="3" name="Text Placeholder 2"/>
          <p:cNvSpPr>
            <a:spLocks noGrp="1"/>
          </p:cNvSpPr>
          <p:nvPr>
            <p:ph type="body" idx="1"/>
          </p:nvPr>
        </p:nvSpPr>
        <p:spPr/>
        <p:txBody>
          <a:bodyPr rtlCol="0">
            <a:normAutofit lnSpcReduction="10000"/>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His custom was to worship in the synagogue (or church) on the Sabbath.</a:t>
            </a:r>
          </a:p>
          <a:p>
            <a:pPr lvl="1" fontAlgn="auto">
              <a:spcAft>
                <a:spcPts val="0"/>
              </a:spcAft>
              <a:buFont typeface="Arial" pitchFamily="34" charset="0"/>
              <a:buChar char="•"/>
              <a:defRPr/>
            </a:pPr>
            <a:r>
              <a:rPr lang="en-US" dirty="0" smtClean="0"/>
              <a:t>He read Scripture—a good thing to do on the Sabbath.</a:t>
            </a:r>
          </a:p>
          <a:p>
            <a:pPr lvl="1" fontAlgn="auto">
              <a:spcAft>
                <a:spcPts val="0"/>
              </a:spcAft>
              <a:buFont typeface="Arial" pitchFamily="34" charset="0"/>
              <a:buChar char="•"/>
              <a:defRPr/>
            </a:pPr>
            <a:r>
              <a:rPr lang="en-US" dirty="0" smtClean="0">
                <a:solidFill>
                  <a:srgbClr val="FF0000"/>
                </a:solidFill>
              </a:rPr>
              <a:t>Acts 17:2, 18:4 </a:t>
            </a:r>
            <a:r>
              <a:rPr lang="en-US" dirty="0" smtClean="0"/>
              <a:t>says Paul’s custom was to reason with the Jews and Greeks out of the Scripture every Sabbath.</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457200"/>
            <a:ext cx="6858000" cy="1143000"/>
          </a:xfrm>
        </p:spPr>
        <p:txBody>
          <a:bodyPr rtlCol="0">
            <a:noAutofit/>
          </a:bodyPr>
          <a:lstStyle/>
          <a:p>
            <a:pPr fontAlgn="auto">
              <a:spcAft>
                <a:spcPts val="0"/>
              </a:spcAft>
              <a:defRPr/>
            </a:pPr>
            <a:r>
              <a:rPr lang="en-US" sz="3600" dirty="0" smtClean="0"/>
              <a:t>We </a:t>
            </a:r>
            <a:r>
              <a:rPr lang="en-US" sz="3600" dirty="0" smtClean="0"/>
              <a:t>found out that the seventh day is the Sabbath.  But which day is that? Let us turn to </a:t>
            </a:r>
            <a:r>
              <a:rPr lang="en-US" sz="3600" dirty="0" smtClean="0">
                <a:solidFill>
                  <a:srgbClr val="FF0000"/>
                </a:solidFill>
              </a:rPr>
              <a:t>Luke 23:54-56; 24:1.</a:t>
            </a:r>
          </a:p>
        </p:txBody>
      </p:sp>
      <p:sp>
        <p:nvSpPr>
          <p:cNvPr id="3" name="Text Placeholder 2"/>
          <p:cNvSpPr>
            <a:spLocks noGrp="1"/>
          </p:cNvSpPr>
          <p:nvPr>
            <p:ph type="body" idx="1"/>
          </p:nvPr>
        </p:nvSpPr>
        <p:spPr/>
        <p:txBody>
          <a:bodyPr rtlCol="0">
            <a:normAutofit fontScale="85000" lnSpcReduction="20000"/>
          </a:bodyPr>
          <a:lstStyle/>
          <a:p>
            <a:pPr fontAlgn="auto">
              <a:spcAft>
                <a:spcPts val="0"/>
              </a:spcAft>
              <a:buFont typeface="Arial" pitchFamily="34" charset="0"/>
              <a:buChar char="•"/>
              <a:defRPr/>
            </a:pPr>
            <a:r>
              <a:rPr lang="en-GB" dirty="0" smtClean="0">
                <a:solidFill>
                  <a:srgbClr val="FF0000"/>
                </a:solidFill>
              </a:rPr>
              <a:t>POINTS TO EMPHASIZE:</a:t>
            </a:r>
          </a:p>
          <a:p>
            <a:pPr lvl="1" fontAlgn="auto">
              <a:spcAft>
                <a:spcPts val="0"/>
              </a:spcAft>
              <a:buFont typeface="Arial" pitchFamily="34" charset="0"/>
              <a:buChar char="•"/>
              <a:defRPr/>
            </a:pPr>
            <a:r>
              <a:rPr lang="en-US" dirty="0" smtClean="0"/>
              <a:t>The day preceding the Sabbath is the preparation day—Friday, the day Christ died.</a:t>
            </a:r>
          </a:p>
          <a:p>
            <a:pPr lvl="1" fontAlgn="auto">
              <a:spcAft>
                <a:spcPts val="0"/>
              </a:spcAft>
              <a:buFont typeface="Arial" pitchFamily="34" charset="0"/>
              <a:buChar char="•"/>
              <a:defRPr/>
            </a:pPr>
            <a:r>
              <a:rPr lang="en-US" dirty="0" smtClean="0"/>
              <a:t>The women rested on the Sabbath according to the Commandment.</a:t>
            </a:r>
          </a:p>
          <a:p>
            <a:pPr lvl="1" fontAlgn="auto">
              <a:spcAft>
                <a:spcPts val="0"/>
              </a:spcAft>
              <a:buFont typeface="Arial" pitchFamily="34" charset="0"/>
              <a:buChar char="•"/>
              <a:defRPr/>
            </a:pPr>
            <a:r>
              <a:rPr lang="en-US" dirty="0" smtClean="0"/>
              <a:t>Then the women came to the </a:t>
            </a:r>
            <a:r>
              <a:rPr lang="en-US" dirty="0" err="1" smtClean="0"/>
              <a:t>sepulchre</a:t>
            </a:r>
            <a:r>
              <a:rPr lang="en-US" dirty="0" smtClean="0"/>
              <a:t> early on the first day of the week.</a:t>
            </a:r>
          </a:p>
          <a:p>
            <a:pPr lvl="1" fontAlgn="auto">
              <a:spcAft>
                <a:spcPts val="0"/>
              </a:spcAft>
              <a:buFont typeface="Arial" pitchFamily="34" charset="0"/>
              <a:buChar char="•"/>
              <a:defRPr/>
            </a:pPr>
            <a:r>
              <a:rPr lang="en-US" dirty="0" smtClean="0"/>
              <a:t>Here is given a chronological sequence:  the preparation day, followed by the Sabbath, which in turn is followed by the first day of the week.</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842</Words>
  <Application>Microsoft Office PowerPoint</Application>
  <PresentationFormat>On-screen Show (4:3)</PresentationFormat>
  <Paragraphs>58</Paragraphs>
  <Slides>15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Calibri</vt:lpstr>
      <vt:lpstr>Arial</vt:lpstr>
      <vt:lpstr>Tw Cen MT Condensed Extra Bold</vt:lpstr>
      <vt:lpstr>Verdana</vt:lpstr>
      <vt:lpstr>Cambria</vt:lpstr>
      <vt:lpstr>Office Theme</vt:lpstr>
      <vt:lpstr>LESSON #10 THE LORD’S DAY</vt:lpstr>
      <vt:lpstr>LESSON #10—THE LORD’S DAY</vt:lpstr>
      <vt:lpstr>REVIEW:</vt:lpstr>
      <vt:lpstr>INTRODUCTION:</vt:lpstr>
      <vt:lpstr>This text, however, does not tell us which day is the Lord’s Day.  Let’s turn to Matthew 12:8 to see which day it is.</vt:lpstr>
      <vt:lpstr>But, the text doesn’t tell us which day is the Sabbath.  Let us see if Exodus 20:8-11 will help us.</vt:lpstr>
      <vt:lpstr>But, the text doesn’t tell us which day is the Sabbath.  Let us see if Exodus 20:8-11 will help us.</vt:lpstr>
      <vt:lpstr>It would be interesting then, to see what Christ’s custom was regarding worship while He was on earth.  Luke 4:16 is our next text.</vt:lpstr>
      <vt:lpstr>We found out that the seventh day is the Sabbath.  But which day is that? Let us turn to Luke 23:54-56; 24:1.</vt:lpstr>
      <vt:lpstr>Mark 2:27 says that the Sabbath was made for man. That brings up an important point.  How long will the Sabbath continue to be observed?  Let us turn to Isaiah 66: 22, 23.</vt:lpstr>
      <vt:lpstr>What is the purpose of the Sabbath?  Ezekiel 20:12, 20 answers this question.</vt:lpstr>
      <vt:lpstr>Whose example should the Christian follow in choosing a day of worship?  Our last text is 1 John 2:6. </vt:lpstr>
      <vt:lpstr>APPEAL:</vt:lpstr>
      <vt:lpstr>PRAYER:</vt:lpstr>
      <vt:lpstr>PROJECTION: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10 THE LORD’S DAY</dc:title>
  <dc:creator>Resha Muir</dc:creator>
  <cp:lastModifiedBy>Resha Muir</cp:lastModifiedBy>
  <cp:revision>10</cp:revision>
  <dcterms:created xsi:type="dcterms:W3CDTF">2009-06-18T15:23:51Z</dcterms:created>
  <dcterms:modified xsi:type="dcterms:W3CDTF">2009-06-18T20:08:51Z</dcterms:modified>
</cp:coreProperties>
</file>