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72" r:id="rId4"/>
    <p:sldId id="257" r:id="rId5"/>
    <p:sldId id="258" r:id="rId6"/>
    <p:sldId id="273"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1A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97175"/>
            <a:ext cx="7772400" cy="1470025"/>
          </a:xfrm>
        </p:spPr>
        <p:txBody>
          <a:bodyPr/>
          <a:lstStyle>
            <a:lvl1pPr algn="ctr">
              <a:defRPr>
                <a:ln w="19050">
                  <a:solidFill>
                    <a:schemeClr val="bg1"/>
                  </a:solidFill>
                </a:ln>
              </a:defRPr>
            </a:lvl1pPr>
          </a:lstStyle>
          <a:p>
            <a:r>
              <a:rPr lang="en-US" smtClean="0"/>
              <a:t>Click to edit Master title style</a:t>
            </a:r>
            <a:endParaRPr lang="en-US"/>
          </a:p>
        </p:txBody>
      </p:sp>
      <p:sp>
        <p:nvSpPr>
          <p:cNvPr id="3" name="Subtitle 2"/>
          <p:cNvSpPr>
            <a:spLocks noGrp="1"/>
          </p:cNvSpPr>
          <p:nvPr>
            <p:ph type="subTitle" idx="1"/>
          </p:nvPr>
        </p:nvSpPr>
        <p:spPr>
          <a:xfrm>
            <a:off x="1371600" y="4343400"/>
            <a:ext cx="6400800" cy="1752600"/>
          </a:xfrm>
        </p:spPr>
        <p:txBody>
          <a:bodyPr/>
          <a:lstStyle>
            <a:lvl1pPr marL="0" indent="0" algn="ctr">
              <a:buNone/>
              <a:defRPr>
                <a:solidFill>
                  <a:srgbClr val="781A6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A3D8FD0-40FD-42DB-8F4B-BC51B301B724}"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356C0C-DFDE-4626-8EE5-3EAF2C8C33D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B44A37-B5C6-4B5A-9D1D-C532ED7DCC2F}"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BE1DAF-7F38-4EBC-A2E6-812FA8435CC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5E338C4-066C-4302-9929-1EE18EC2AD88}"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74280C-3E03-49BE-B54D-58391C15DB3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425C3E2-E607-4135-8B45-19494CFC5B5F}"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C93A91-F2AB-491A-B659-3F905908735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C970CD7-1596-40EA-9A4D-01F2A4FFAB5F}"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0556C4-8430-4CCD-8133-C48244CA0E6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6C19139-EE4E-41E1-B1E6-A9F04FA39FCE}" type="datetimeFigureOut">
              <a:rPr lang="en-US"/>
              <a:pPr>
                <a:defRPr/>
              </a:pPr>
              <a:t>6/24/2009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427533-3439-4639-B78F-A161175C0D0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5804B6B-3E03-47CE-876F-1ADA6AD3144F}"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12E0E0-5B00-4765-8B00-B33D3164AEC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D233E69-0D02-4F00-9D93-037F5AAADC60}" type="datetimeFigureOut">
              <a:rPr lang="en-US"/>
              <a:pPr>
                <a:defRPr/>
              </a:pPr>
              <a:t>6/24/2009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9BB50CA-7727-4E55-82B7-F1F8761DB84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063D8F4-FD50-43F7-9419-F6E05CD1AD2E}" type="datetimeFigureOut">
              <a:rPr lang="en-US"/>
              <a:pPr>
                <a:defRPr/>
              </a:pPr>
              <a:t>6/24/2009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D78D185-5657-4CED-A781-3847A856C42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E66533B-D2C2-4010-8128-285CF4829120}" type="datetimeFigureOut">
              <a:rPr lang="en-US"/>
              <a:pPr>
                <a:defRPr/>
              </a:pPr>
              <a:t>6/24/2009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3C6BBB5-BF25-4323-9D31-D065553F961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41BBA0A-2733-494E-A1EB-8563FDAFBF8F}"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7598D1-7718-4E03-A04C-494828C6C04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2C4D66E-A356-48F4-849B-92AF9E214878}" type="datetimeFigureOut">
              <a:rPr lang="en-US"/>
              <a:pPr>
                <a:defRPr/>
              </a:pPr>
              <a:t>6/24/2009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5CC983-8822-4EE7-A2E9-1A758B54EBF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09800" y="457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52400" y="2286000"/>
            <a:ext cx="8763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0D622D7-CFCE-497B-ADE3-3DE16B2CCF26}" type="datetimeFigureOut">
              <a:rPr lang="en-US"/>
              <a:pPr>
                <a:defRPr/>
              </a:pPr>
              <a:t>6/24/2009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75316B9-07A8-4347-BC8D-F56CA1132D5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fontAlgn="base">
        <a:spcBef>
          <a:spcPct val="0"/>
        </a:spcBef>
        <a:spcAft>
          <a:spcPct val="0"/>
        </a:spcAft>
        <a:defRPr sz="6000" kern="1200">
          <a:ln w="19050">
            <a:solidFill>
              <a:schemeClr val="bg1"/>
            </a:solidFill>
          </a:ln>
          <a:solidFill>
            <a:schemeClr val="tx1"/>
          </a:solidFill>
          <a:latin typeface="Tw Cen MT Condensed Extra Bold" pitchFamily="34" charset="0"/>
          <a:ea typeface="+mj-ea"/>
          <a:cs typeface="+mj-cs"/>
        </a:defRPr>
      </a:lvl1pPr>
      <a:lvl2pPr algn="l" rtl="0" fontAlgn="base">
        <a:spcBef>
          <a:spcPct val="0"/>
        </a:spcBef>
        <a:spcAft>
          <a:spcPct val="0"/>
        </a:spcAft>
        <a:defRPr sz="5400">
          <a:solidFill>
            <a:schemeClr val="tx1"/>
          </a:solidFill>
          <a:latin typeface="Tw Cen MT Condensed Extra Bold" pitchFamily="34" charset="0"/>
        </a:defRPr>
      </a:lvl2pPr>
      <a:lvl3pPr algn="l" rtl="0" fontAlgn="base">
        <a:spcBef>
          <a:spcPct val="0"/>
        </a:spcBef>
        <a:spcAft>
          <a:spcPct val="0"/>
        </a:spcAft>
        <a:defRPr sz="5400">
          <a:solidFill>
            <a:schemeClr val="tx1"/>
          </a:solidFill>
          <a:latin typeface="Tw Cen MT Condensed Extra Bold" pitchFamily="34" charset="0"/>
        </a:defRPr>
      </a:lvl3pPr>
      <a:lvl4pPr algn="l" rtl="0" fontAlgn="base">
        <a:spcBef>
          <a:spcPct val="0"/>
        </a:spcBef>
        <a:spcAft>
          <a:spcPct val="0"/>
        </a:spcAft>
        <a:defRPr sz="5400">
          <a:solidFill>
            <a:schemeClr val="tx1"/>
          </a:solidFill>
          <a:latin typeface="Tw Cen MT Condensed Extra Bold" pitchFamily="34" charset="0"/>
        </a:defRPr>
      </a:lvl4pPr>
      <a:lvl5pPr algn="l" rtl="0" fontAlgn="base">
        <a:spcBef>
          <a:spcPct val="0"/>
        </a:spcBef>
        <a:spcAft>
          <a:spcPct val="0"/>
        </a:spcAft>
        <a:defRPr sz="5400">
          <a:solidFill>
            <a:schemeClr val="tx1"/>
          </a:solidFill>
          <a:latin typeface="Tw Cen MT Condensed Extra Bold" pitchFamily="34" charset="0"/>
        </a:defRPr>
      </a:lvl5pPr>
      <a:lvl6pPr marL="457200" algn="l" rtl="0" fontAlgn="base">
        <a:spcBef>
          <a:spcPct val="0"/>
        </a:spcBef>
        <a:spcAft>
          <a:spcPct val="0"/>
        </a:spcAft>
        <a:defRPr sz="5400">
          <a:solidFill>
            <a:schemeClr val="tx1"/>
          </a:solidFill>
          <a:latin typeface="Tw Cen MT Condensed Extra Bold" pitchFamily="34" charset="0"/>
        </a:defRPr>
      </a:lvl6pPr>
      <a:lvl7pPr marL="914400" algn="l" rtl="0" fontAlgn="base">
        <a:spcBef>
          <a:spcPct val="0"/>
        </a:spcBef>
        <a:spcAft>
          <a:spcPct val="0"/>
        </a:spcAft>
        <a:defRPr sz="5400">
          <a:solidFill>
            <a:schemeClr val="tx1"/>
          </a:solidFill>
          <a:latin typeface="Tw Cen MT Condensed Extra Bold" pitchFamily="34" charset="0"/>
        </a:defRPr>
      </a:lvl7pPr>
      <a:lvl8pPr marL="1371600" algn="l" rtl="0" fontAlgn="base">
        <a:spcBef>
          <a:spcPct val="0"/>
        </a:spcBef>
        <a:spcAft>
          <a:spcPct val="0"/>
        </a:spcAft>
        <a:defRPr sz="5400">
          <a:solidFill>
            <a:schemeClr val="tx1"/>
          </a:solidFill>
          <a:latin typeface="Tw Cen MT Condensed Extra Bold" pitchFamily="34" charset="0"/>
        </a:defRPr>
      </a:lvl8pPr>
      <a:lvl9pPr marL="1828800" algn="l" rtl="0" fontAlgn="base">
        <a:spcBef>
          <a:spcPct val="0"/>
        </a:spcBef>
        <a:spcAft>
          <a:spcPct val="0"/>
        </a:spcAft>
        <a:defRPr sz="5400">
          <a:solidFill>
            <a:schemeClr val="tx1"/>
          </a:solidFill>
          <a:latin typeface="Tw Cen MT Condensed Extra Bold" pitchFamily="34" charset="0"/>
        </a:defRPr>
      </a:lvl9pPr>
    </p:titleStyle>
    <p:bodyStyle>
      <a:lvl1pPr marL="342900" indent="-342900" algn="l" rtl="0" fontAlgn="base">
        <a:spcBef>
          <a:spcPct val="20000"/>
        </a:spcBef>
        <a:spcAft>
          <a:spcPct val="0"/>
        </a:spcAft>
        <a:buFont typeface="Arial" charset="0"/>
        <a:buChar char="•"/>
        <a:defRPr sz="3600" kern="1200">
          <a:solidFill>
            <a:schemeClr val="tx1"/>
          </a:solidFill>
          <a:latin typeface="Tw Cen MT Condensed Extra Bold" pitchFamily="34" charset="0"/>
          <a:ea typeface="+mn-ea"/>
          <a:cs typeface="+mn-cs"/>
        </a:defRPr>
      </a:lvl1pPr>
      <a:lvl2pPr marL="742950" indent="-285750" algn="l" rtl="0" fontAlgn="base">
        <a:spcBef>
          <a:spcPct val="20000"/>
        </a:spcBef>
        <a:spcAft>
          <a:spcPct val="0"/>
        </a:spcAft>
        <a:buFont typeface="Arial" charset="0"/>
        <a:buChar char="–"/>
        <a:defRPr sz="3200" kern="1200">
          <a:solidFill>
            <a:schemeClr val="tx1"/>
          </a:solidFill>
          <a:latin typeface="Tw Cen MT Condensed Extra Bold" pitchFamily="34" charset="0"/>
          <a:ea typeface="+mn-ea"/>
          <a:cs typeface="+mn-cs"/>
        </a:defRPr>
      </a:lvl2pPr>
      <a:lvl3pPr marL="1143000" indent="-228600" algn="l" rtl="0" fontAlgn="base">
        <a:spcBef>
          <a:spcPct val="20000"/>
        </a:spcBef>
        <a:spcAft>
          <a:spcPct val="0"/>
        </a:spcAft>
        <a:buFont typeface="Arial" charset="0"/>
        <a:buChar char="•"/>
        <a:defRPr sz="2800" kern="1200">
          <a:solidFill>
            <a:schemeClr val="tx1"/>
          </a:solidFill>
          <a:latin typeface="Tw Cen MT Condensed Extra Bold" pitchFamily="34" charset="0"/>
          <a:ea typeface="+mn-ea"/>
          <a:cs typeface="+mn-cs"/>
        </a:defRPr>
      </a:lvl3pPr>
      <a:lvl4pPr marL="1600200" indent="-228600" algn="l" rtl="0" fontAlgn="base">
        <a:spcBef>
          <a:spcPct val="20000"/>
        </a:spcBef>
        <a:spcAft>
          <a:spcPct val="0"/>
        </a:spcAft>
        <a:buFont typeface="Arial" charset="0"/>
        <a:buChar char="–"/>
        <a:defRPr sz="2400" kern="1200">
          <a:solidFill>
            <a:schemeClr val="tx1"/>
          </a:solidFill>
          <a:latin typeface="Tw Cen MT Condensed Extra Bold" pitchFamily="34" charset="0"/>
          <a:ea typeface="+mn-ea"/>
          <a:cs typeface="+mn-cs"/>
        </a:defRPr>
      </a:lvl4pPr>
      <a:lvl5pPr marL="2057400" indent="-228600" algn="l" rtl="0" fontAlgn="base">
        <a:spcBef>
          <a:spcPct val="20000"/>
        </a:spcBef>
        <a:spcAft>
          <a:spcPct val="0"/>
        </a:spcAft>
        <a:buFont typeface="Arial" charset="0"/>
        <a:buChar char="»"/>
        <a:defRPr sz="2400" kern="1200">
          <a:solidFill>
            <a:schemeClr val="tx1"/>
          </a:solidFill>
          <a:latin typeface="Tw Cen MT Condensed Extra Bold"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2362200"/>
            <a:ext cx="7772400" cy="1470025"/>
          </a:xfrm>
        </p:spPr>
        <p:txBody>
          <a:bodyPr/>
          <a:lstStyle/>
          <a:p>
            <a:r>
              <a:rPr lang="en-US" sz="6600" smtClean="0">
                <a:effectLst/>
              </a:rPr>
              <a:t>LESSON 9</a:t>
            </a:r>
            <a:br>
              <a:rPr lang="en-US" sz="6600" smtClean="0">
                <a:effectLst/>
              </a:rPr>
            </a:br>
            <a:r>
              <a:rPr lang="en-US" sz="6600" smtClean="0">
                <a:effectLst/>
              </a:rPr>
              <a:t>LAW AND GRACE</a:t>
            </a:r>
          </a:p>
        </p:txBody>
      </p:sp>
      <p:sp>
        <p:nvSpPr>
          <p:cNvPr id="3" name="Subtitle 2"/>
          <p:cNvSpPr>
            <a:spLocks noGrp="1"/>
          </p:cNvSpPr>
          <p:nvPr>
            <p:ph type="subTitle" idx="1"/>
          </p:nvPr>
        </p:nvSpPr>
        <p:spPr>
          <a:xfrm>
            <a:off x="1371600" y="4267200"/>
            <a:ext cx="6400800" cy="1752600"/>
          </a:xfrm>
        </p:spPr>
        <p:txBody>
          <a:bodyPr rtlCol="0">
            <a:normAutofit/>
          </a:bodyPr>
          <a:lstStyle/>
          <a:p>
            <a:pPr fontAlgn="auto">
              <a:spcAft>
                <a:spcPts val="0"/>
              </a:spcAft>
              <a:buFont typeface="Arial" pitchFamily="34" charset="0"/>
              <a:buNone/>
              <a:defRPr/>
            </a:pPr>
            <a:r>
              <a:rPr lang="en-US" sz="4800" dirty="0" smtClean="0">
                <a:effectLst>
                  <a:glow rad="101600">
                    <a:schemeClr val="bg1">
                      <a:alpha val="60000"/>
                    </a:schemeClr>
                  </a:glow>
                </a:effectLst>
              </a:rPr>
              <a:t>Key Text—James 2:8-9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b="1" dirty="0" smtClean="0"/>
              <a:t>What does faith, or grace, do to the law?  Let us turn to </a:t>
            </a:r>
            <a:r>
              <a:rPr lang="en-US" sz="4400" b="1" dirty="0" smtClean="0">
                <a:solidFill>
                  <a:srgbClr val="FF0000"/>
                </a:solidFill>
              </a:rPr>
              <a:t>Romans 3:31.</a:t>
            </a:r>
          </a:p>
        </p:txBody>
      </p:sp>
      <p:sp>
        <p:nvSpPr>
          <p:cNvPr id="10243" name="Text Placeholder 2"/>
          <p:cNvSpPr>
            <a:spLocks noGrp="1"/>
          </p:cNvSpPr>
          <p:nvPr>
            <p:ph type="body" idx="1"/>
          </p:nvPr>
        </p:nvSpPr>
        <p:spPr/>
        <p:txBody>
          <a:bodyPr/>
          <a:lstStyle/>
          <a:p>
            <a:r>
              <a:rPr lang="en-GB" sz="4400" dirty="0" smtClean="0">
                <a:solidFill>
                  <a:srgbClr val="FF0000"/>
                </a:solidFill>
              </a:rPr>
              <a:t>POINT TO EMPHASIZE:</a:t>
            </a:r>
          </a:p>
          <a:p>
            <a:pPr lvl="1"/>
            <a:r>
              <a:rPr lang="en-US" sz="4000" dirty="0" smtClean="0"/>
              <a:t>Faith, or grace, does not make void the law of God but establishes it.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What then, is the purpose of the law?  Lets see from </a:t>
            </a:r>
            <a:r>
              <a:rPr lang="en-US" sz="4400" dirty="0" smtClean="0">
                <a:solidFill>
                  <a:srgbClr val="FF0000"/>
                </a:solidFill>
              </a:rPr>
              <a:t>Galatians 3:24.</a:t>
            </a:r>
          </a:p>
        </p:txBody>
      </p:sp>
      <p:sp>
        <p:nvSpPr>
          <p:cNvPr id="11267" name="Text Placeholder 2"/>
          <p:cNvSpPr>
            <a:spLocks noGrp="1"/>
          </p:cNvSpPr>
          <p:nvPr>
            <p:ph type="body" idx="1"/>
          </p:nvPr>
        </p:nvSpPr>
        <p:spPr/>
        <p:txBody>
          <a:bodyPr/>
          <a:lstStyle/>
          <a:p>
            <a:r>
              <a:rPr lang="en-GB" sz="4400" dirty="0" smtClean="0">
                <a:solidFill>
                  <a:srgbClr val="FF0000"/>
                </a:solidFill>
              </a:rPr>
              <a:t>POINT TO EMPHASIZE:</a:t>
            </a:r>
          </a:p>
          <a:p>
            <a:pPr lvl="1"/>
            <a:r>
              <a:rPr lang="en-US" sz="4000" dirty="0" smtClean="0"/>
              <a:t>The law is schoolmaster (or Guardian).  It brings us to Christ so that we might be justified by faith.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Let us look at the grace of Christ as illustrated in John </a:t>
            </a:r>
            <a:r>
              <a:rPr lang="en-US" sz="4400" dirty="0" smtClean="0">
                <a:solidFill>
                  <a:srgbClr val="FF0000"/>
                </a:solidFill>
              </a:rPr>
              <a:t>8: 3, 4, 10, 11.</a:t>
            </a:r>
          </a:p>
        </p:txBody>
      </p:sp>
      <p:sp>
        <p:nvSpPr>
          <p:cNvPr id="3" name="Text Placeholder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The woman caught committing adultery was condemned to death by the law. That is justice</a:t>
            </a:r>
          </a:p>
          <a:p>
            <a:pPr lvl="1" fontAlgn="auto">
              <a:spcAft>
                <a:spcPts val="0"/>
              </a:spcAft>
              <a:buFont typeface="Arial" pitchFamily="34" charset="0"/>
              <a:buChar char="•"/>
              <a:defRPr/>
            </a:pPr>
            <a:r>
              <a:rPr lang="en-US" dirty="0" smtClean="0"/>
              <a:t>Christ pardoned her by showing unmerited </a:t>
            </a:r>
            <a:r>
              <a:rPr lang="en-US" dirty="0" err="1" smtClean="0"/>
              <a:t>favour</a:t>
            </a:r>
            <a:r>
              <a:rPr lang="en-US" dirty="0" smtClean="0"/>
              <a:t>, which is grace.</a:t>
            </a:r>
          </a:p>
          <a:p>
            <a:pPr lvl="1" fontAlgn="auto">
              <a:spcAft>
                <a:spcPts val="0"/>
              </a:spcAft>
              <a:buFont typeface="Arial" pitchFamily="34" charset="0"/>
              <a:buChar char="•"/>
              <a:defRPr/>
            </a:pPr>
            <a:r>
              <a:rPr lang="en-US" dirty="0" smtClean="0"/>
              <a:t>She entered Christ’s presence under the law.</a:t>
            </a:r>
          </a:p>
          <a:p>
            <a:pPr lvl="1" fontAlgn="auto">
              <a:spcAft>
                <a:spcPts val="0"/>
              </a:spcAft>
              <a:buFont typeface="Arial" pitchFamily="34" charset="0"/>
              <a:buChar char="•"/>
              <a:defRPr/>
            </a:pPr>
            <a:r>
              <a:rPr lang="en-US" dirty="0" smtClean="0"/>
              <a:t>She left His presence under grace.  </a:t>
            </a:r>
          </a:p>
          <a:p>
            <a:pPr lvl="1" fontAlgn="auto">
              <a:spcAft>
                <a:spcPts val="0"/>
              </a:spcAft>
              <a:buFont typeface="Arial" pitchFamily="34" charset="0"/>
              <a:buChar char="•"/>
              <a:defRPr/>
            </a:pPr>
            <a:r>
              <a:rPr lang="en-US" dirty="0" smtClean="0"/>
              <a:t>But notice that even though she was under grace, Christ told her to “Go, and sin no more.”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457200"/>
            <a:ext cx="6934200" cy="1143000"/>
          </a:xfrm>
        </p:spPr>
        <p:txBody>
          <a:bodyPr rtlCol="0">
            <a:noAutofit/>
          </a:bodyPr>
          <a:lstStyle/>
          <a:p>
            <a:pPr fontAlgn="auto">
              <a:spcAft>
                <a:spcPts val="0"/>
              </a:spcAft>
              <a:defRPr/>
            </a:pPr>
            <a:r>
              <a:rPr lang="en-US" sz="3600" dirty="0" smtClean="0"/>
              <a:t>Is there a link between our relationship with Jesus and His Commandments?  Let us turn to </a:t>
            </a:r>
            <a:r>
              <a:rPr lang="en-US" sz="3600" dirty="0" smtClean="0">
                <a:solidFill>
                  <a:srgbClr val="FF0000"/>
                </a:solidFill>
              </a:rPr>
              <a:t>1</a:t>
            </a:r>
            <a:r>
              <a:rPr lang="en-US" sz="3600" dirty="0" smtClean="0"/>
              <a:t> </a:t>
            </a:r>
            <a:r>
              <a:rPr lang="en-US" sz="3600" dirty="0" smtClean="0">
                <a:solidFill>
                  <a:srgbClr val="FF0000"/>
                </a:solidFill>
              </a:rPr>
              <a:t>John 2:3-6 </a:t>
            </a:r>
            <a:r>
              <a:rPr lang="en-US" sz="3600" dirty="0" smtClean="0"/>
              <a:t>for the answer.</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GB" dirty="0" smtClean="0">
                <a:solidFill>
                  <a:srgbClr val="FF0000"/>
                </a:solidFill>
              </a:rPr>
              <a:t>POINTS TO EMPHASIZE: </a:t>
            </a:r>
          </a:p>
          <a:p>
            <a:pPr lvl="1" fontAlgn="auto">
              <a:spcAft>
                <a:spcPts val="0"/>
              </a:spcAft>
              <a:buFont typeface="Arial" pitchFamily="34" charset="0"/>
              <a:buChar char="•"/>
              <a:defRPr/>
            </a:pPr>
            <a:r>
              <a:rPr lang="en-US" dirty="0" smtClean="0"/>
              <a:t>We know God, if we keep His Commandments.</a:t>
            </a:r>
          </a:p>
          <a:p>
            <a:pPr lvl="1" fontAlgn="auto">
              <a:spcAft>
                <a:spcPts val="0"/>
              </a:spcAft>
              <a:buFont typeface="Arial" pitchFamily="34" charset="0"/>
              <a:buChar char="•"/>
              <a:defRPr/>
            </a:pPr>
            <a:r>
              <a:rPr lang="en-US" dirty="0" smtClean="0"/>
              <a:t>If we claim to know Him and we are not keeping His Commandments, we are lying.</a:t>
            </a:r>
          </a:p>
          <a:p>
            <a:pPr lvl="1" fontAlgn="auto">
              <a:spcAft>
                <a:spcPts val="0"/>
              </a:spcAft>
              <a:buFont typeface="Arial" pitchFamily="34" charset="0"/>
              <a:buChar char="•"/>
              <a:defRPr/>
            </a:pPr>
            <a:r>
              <a:rPr lang="en-US" dirty="0" smtClean="0"/>
              <a:t>When we keep God’s Commandments, it is evidence that His love dwells in our hearts.</a:t>
            </a:r>
          </a:p>
          <a:p>
            <a:pPr lvl="1" fontAlgn="auto">
              <a:spcAft>
                <a:spcPts val="0"/>
              </a:spcAft>
              <a:buFont typeface="Arial" pitchFamily="34" charset="0"/>
              <a:buChar char="•"/>
              <a:defRPr/>
            </a:pPr>
            <a:r>
              <a:rPr lang="en-US" dirty="0" smtClean="0"/>
              <a:t>When we are Christians we are to walk in obedience as Christ did.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Notice what the Lord says about His Law in </a:t>
            </a:r>
            <a:r>
              <a:rPr lang="en-US" sz="4400" dirty="0" smtClean="0">
                <a:solidFill>
                  <a:srgbClr val="FF0000"/>
                </a:solidFill>
              </a:rPr>
              <a:t>Romans 7:12.</a:t>
            </a:r>
          </a:p>
        </p:txBody>
      </p:sp>
      <p:sp>
        <p:nvSpPr>
          <p:cNvPr id="14339" name="Text Placeholder 2"/>
          <p:cNvSpPr>
            <a:spLocks noGrp="1"/>
          </p:cNvSpPr>
          <p:nvPr>
            <p:ph type="body" idx="1"/>
          </p:nvPr>
        </p:nvSpPr>
        <p:spPr/>
        <p:txBody>
          <a:bodyPr/>
          <a:lstStyle/>
          <a:p>
            <a:r>
              <a:rPr lang="en-GB" sz="4400" dirty="0" smtClean="0">
                <a:solidFill>
                  <a:srgbClr val="FF0000"/>
                </a:solidFill>
              </a:rPr>
              <a:t>POINT TO EMPHASIZE:</a:t>
            </a:r>
          </a:p>
          <a:p>
            <a:pPr lvl="1"/>
            <a:r>
              <a:rPr lang="en-US" sz="4000" dirty="0" smtClean="0"/>
              <a:t>The Lord says that His Law is holy, just and good.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Is commandment keeping necessary for eternal life?  Our last text is </a:t>
            </a:r>
            <a:r>
              <a:rPr lang="en-US" sz="4000" dirty="0" smtClean="0">
                <a:solidFill>
                  <a:srgbClr val="FF0000"/>
                </a:solidFill>
              </a:rPr>
              <a:t>Matthew 19:16, 17.</a:t>
            </a:r>
          </a:p>
        </p:txBody>
      </p:sp>
      <p:sp>
        <p:nvSpPr>
          <p:cNvPr id="15363" name="Text Placeholder 2"/>
          <p:cNvSpPr>
            <a:spLocks noGrp="1"/>
          </p:cNvSpPr>
          <p:nvPr>
            <p:ph type="body" idx="1"/>
          </p:nvPr>
        </p:nvSpPr>
        <p:spPr/>
        <p:txBody>
          <a:bodyPr/>
          <a:lstStyle/>
          <a:p>
            <a:r>
              <a:rPr lang="en-GB" sz="4000" dirty="0" smtClean="0">
                <a:solidFill>
                  <a:srgbClr val="FF0000"/>
                </a:solidFill>
              </a:rPr>
              <a:t>POINT TO EMPHASIZE:</a:t>
            </a:r>
          </a:p>
          <a:p>
            <a:pPr lvl="1"/>
            <a:r>
              <a:rPr lang="en-US" sz="3600" dirty="0" smtClean="0"/>
              <a:t>Commandment-keeping is necessary for eternal life.  It is the fruit or evidence that a person is converted.</a:t>
            </a:r>
          </a:p>
          <a:p>
            <a:pPr lvl="1"/>
            <a:r>
              <a:rPr lang="en-US" sz="3600" dirty="0" smtClean="0"/>
              <a:t>Revelation (12:17) says that commandment keeping is a mark of the “remnant,” or true church.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09800" y="533400"/>
            <a:ext cx="6781800" cy="1143000"/>
          </a:xfrm>
        </p:spPr>
        <p:txBody>
          <a:bodyPr/>
          <a:lstStyle/>
          <a:p>
            <a:r>
              <a:rPr lang="en-US" sz="7200" smtClean="0"/>
              <a:t>APPEAL:</a:t>
            </a:r>
          </a:p>
        </p:txBody>
      </p:sp>
      <p:sp>
        <p:nvSpPr>
          <p:cNvPr id="16387" name="Text Placeholder 2"/>
          <p:cNvSpPr>
            <a:spLocks noGrp="1"/>
          </p:cNvSpPr>
          <p:nvPr>
            <p:ph type="body" idx="1"/>
          </p:nvPr>
        </p:nvSpPr>
        <p:spPr/>
        <p:txBody>
          <a:bodyPr/>
          <a:lstStyle/>
          <a:p>
            <a:r>
              <a:rPr lang="en-US" sz="4000" smtClean="0"/>
              <a:t>Christ offers His grace to each of us because we have broken the Law.  Will you accept it?  The choice is yours.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209800" y="533400"/>
            <a:ext cx="6781800" cy="1143000"/>
          </a:xfrm>
        </p:spPr>
        <p:txBody>
          <a:bodyPr/>
          <a:lstStyle/>
          <a:p>
            <a:r>
              <a:rPr lang="en-US" sz="7200" smtClean="0"/>
              <a:t>PRAYER:</a:t>
            </a:r>
          </a:p>
        </p:txBody>
      </p:sp>
      <p:sp>
        <p:nvSpPr>
          <p:cNvPr id="17411" name="Text Placeholder 2"/>
          <p:cNvSpPr>
            <a:spLocks noGrp="1"/>
          </p:cNvSpPr>
          <p:nvPr>
            <p:ph type="body" idx="1"/>
          </p:nvPr>
        </p:nvSpPr>
        <p:spPr/>
        <p:txBody>
          <a:bodyPr/>
          <a:lstStyle/>
          <a:p>
            <a:r>
              <a:rPr lang="en-US" smtClean="0"/>
              <a:t>Thank God for His wonderful love in saving us.</a:t>
            </a:r>
          </a:p>
          <a:p>
            <a:r>
              <a:rPr lang="en-US" smtClean="0"/>
              <a:t>Pray that we may accept His grace and endeavour to follow His Commandments.</a:t>
            </a:r>
          </a:p>
          <a:p>
            <a:r>
              <a:rPr lang="en-US" smtClean="0"/>
              <a:t>Remember the needs of the family.</a:t>
            </a:r>
          </a:p>
          <a:p>
            <a:endParaRPr lang="en-GB"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z="7200" smtClean="0"/>
              <a:t>PROJECTION:</a:t>
            </a:r>
          </a:p>
        </p:txBody>
      </p:sp>
      <p:sp>
        <p:nvSpPr>
          <p:cNvPr id="18435" name="Text Placeholder 2"/>
          <p:cNvSpPr>
            <a:spLocks noGrp="1"/>
          </p:cNvSpPr>
          <p:nvPr>
            <p:ph type="body" idx="1"/>
          </p:nvPr>
        </p:nvSpPr>
        <p:spPr/>
        <p:txBody>
          <a:bodyPr/>
          <a:lstStyle/>
          <a:p>
            <a:r>
              <a:rPr lang="en-US" sz="4400" smtClean="0"/>
              <a:t>Next week we shall talk about one of God’s Laws—His Holy Day.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dirty="0" smtClean="0"/>
              <a:t>LESSON #9</a:t>
            </a:r>
            <a:br>
              <a:rPr lang="en-US" dirty="0" smtClean="0"/>
            </a:br>
            <a:r>
              <a:rPr lang="en-US" dirty="0" smtClean="0"/>
              <a:t>LAW AND OR GRACE</a:t>
            </a:r>
          </a:p>
        </p:txBody>
      </p:sp>
      <p:sp>
        <p:nvSpPr>
          <p:cNvPr id="4099" name="Text Placeholder 2"/>
          <p:cNvSpPr>
            <a:spLocks noGrp="1"/>
          </p:cNvSpPr>
          <p:nvPr>
            <p:ph type="body" idx="1"/>
          </p:nvPr>
        </p:nvSpPr>
        <p:spPr/>
        <p:txBody>
          <a:bodyPr/>
          <a:lstStyle/>
          <a:p>
            <a:r>
              <a:rPr lang="en-GB" dirty="0" smtClean="0">
                <a:solidFill>
                  <a:srgbClr val="FF0000"/>
                </a:solidFill>
              </a:rPr>
              <a:t>Key Text: James 2:8-12</a:t>
            </a:r>
            <a:r>
              <a:rPr lang="en-GB" dirty="0" smtClean="0"/>
              <a:t>— “</a:t>
            </a:r>
            <a:r>
              <a:rPr lang="en-US" dirty="0" smtClean="0"/>
              <a:t>If ye </a:t>
            </a:r>
            <a:r>
              <a:rPr lang="en-US" dirty="0" err="1" smtClean="0"/>
              <a:t>fulfil</a:t>
            </a:r>
            <a:r>
              <a:rPr lang="en-US" dirty="0" smtClean="0"/>
              <a:t> the royal law according to the scripture, Thou </a:t>
            </a:r>
            <a:r>
              <a:rPr lang="en-US" dirty="0" err="1" smtClean="0"/>
              <a:t>shalt</a:t>
            </a:r>
            <a:r>
              <a:rPr lang="en-US" dirty="0" smtClean="0"/>
              <a:t> love thy </a:t>
            </a:r>
            <a:r>
              <a:rPr lang="en-US" dirty="0" err="1" smtClean="0"/>
              <a:t>neighbour</a:t>
            </a:r>
            <a:r>
              <a:rPr lang="en-US" dirty="0" smtClean="0"/>
              <a:t> as thyself, ye do well: But if ye have respect to persons, ye commit sin, and are convinced of the law as transgressors. For whosoever shall keep the whole law, and yet offend in one [point], he is guilty of all…”</a:t>
            </a: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dirty="0" smtClean="0"/>
              <a:t>LESSON #9</a:t>
            </a:r>
            <a:br>
              <a:rPr lang="en-US" dirty="0" smtClean="0"/>
            </a:br>
            <a:r>
              <a:rPr lang="en-US" dirty="0" smtClean="0"/>
              <a:t>LAW AND OR GRACE</a:t>
            </a:r>
          </a:p>
        </p:txBody>
      </p:sp>
      <p:sp>
        <p:nvSpPr>
          <p:cNvPr id="4099" name="Text Placeholder 2"/>
          <p:cNvSpPr>
            <a:spLocks noGrp="1"/>
          </p:cNvSpPr>
          <p:nvPr>
            <p:ph type="body" idx="1"/>
          </p:nvPr>
        </p:nvSpPr>
        <p:spPr/>
        <p:txBody>
          <a:bodyPr/>
          <a:lstStyle/>
          <a:p>
            <a:r>
              <a:rPr lang="en-GB" dirty="0" smtClean="0">
                <a:solidFill>
                  <a:srgbClr val="FF0000"/>
                </a:solidFill>
              </a:rPr>
              <a:t>Key Text: James 2:8-12</a:t>
            </a:r>
            <a:r>
              <a:rPr lang="en-GB" dirty="0" smtClean="0"/>
              <a:t>— “</a:t>
            </a:r>
            <a:r>
              <a:rPr lang="en-US" dirty="0" smtClean="0"/>
              <a:t>…For he that said, Do not commit adultery, said also, Do not kill. Now if thou commit no adultery, yet if thou kill, thou art become a transgressor of the law.  So speak ye, and so do, as they that shall be judged by the law of liberty.”</a:t>
            </a:r>
            <a:endParaRPr lang="en-GB" dirty="0" smtClean="0"/>
          </a:p>
          <a:p>
            <a:r>
              <a:rPr lang="en-GB" dirty="0" smtClean="0"/>
              <a:t>PRAYER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09800" y="533400"/>
            <a:ext cx="6781800" cy="1143000"/>
          </a:xfrm>
        </p:spPr>
        <p:txBody>
          <a:bodyPr/>
          <a:lstStyle/>
          <a:p>
            <a:r>
              <a:rPr lang="en-US" sz="8000" smtClean="0"/>
              <a:t>REVIEW:</a:t>
            </a:r>
          </a:p>
        </p:txBody>
      </p:sp>
      <p:sp>
        <p:nvSpPr>
          <p:cNvPr id="5123" name="Text Placeholder 2"/>
          <p:cNvSpPr>
            <a:spLocks noGrp="1"/>
          </p:cNvSpPr>
          <p:nvPr>
            <p:ph type="body" idx="1"/>
          </p:nvPr>
        </p:nvSpPr>
        <p:spPr/>
        <p:txBody>
          <a:bodyPr/>
          <a:lstStyle/>
          <a:p>
            <a:r>
              <a:rPr lang="en-US" sz="4000" smtClean="0"/>
              <a:t>Last week we discovered various steps involved in conversion—the process of being born again.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09800" y="609600"/>
            <a:ext cx="6781800" cy="1143000"/>
          </a:xfrm>
        </p:spPr>
        <p:txBody>
          <a:bodyPr/>
          <a:lstStyle/>
          <a:p>
            <a:r>
              <a:rPr lang="en-US" sz="7200" smtClean="0"/>
              <a:t>INTRODUCTION:</a:t>
            </a:r>
          </a:p>
        </p:txBody>
      </p:sp>
      <p:sp>
        <p:nvSpPr>
          <p:cNvPr id="3" name="Text Placeholder 2"/>
          <p:cNvSpPr>
            <a:spLocks noGrp="1"/>
          </p:cNvSpPr>
          <p:nvPr>
            <p:ph type="body" idx="1"/>
          </p:nvPr>
        </p:nvSpPr>
        <p:spPr/>
        <p:txBody>
          <a:bodyPr rtlCol="0">
            <a:noAutofit/>
          </a:bodyPr>
          <a:lstStyle/>
          <a:p>
            <a:pPr fontAlgn="auto">
              <a:spcAft>
                <a:spcPts val="0"/>
              </a:spcAft>
              <a:buFont typeface="Arial" pitchFamily="34" charset="0"/>
              <a:buChar char="•"/>
              <a:defRPr/>
            </a:pPr>
            <a:r>
              <a:rPr lang="en-US" dirty="0" smtClean="0"/>
              <a:t>Now we need to discover, what part does the law pay in this experience?  So this week we shall see the connection between God’s Law and Grace.  Our first text is </a:t>
            </a:r>
            <a:r>
              <a:rPr lang="en-US" dirty="0" smtClean="0">
                <a:solidFill>
                  <a:srgbClr val="FF0000"/>
                </a:solidFill>
              </a:rPr>
              <a:t>James 2:8-12.</a:t>
            </a:r>
          </a:p>
          <a:p>
            <a:pPr fontAlgn="auto">
              <a:spcAft>
                <a:spcPts val="0"/>
              </a:spcAft>
              <a:buFont typeface="Arial" pitchFamily="34" charset="0"/>
              <a:buChar char="•"/>
              <a:defRPr/>
            </a:pPr>
            <a:r>
              <a:rPr lang="en-GB" dirty="0" smtClean="0">
                <a:solidFill>
                  <a:srgbClr val="FF0000"/>
                </a:solidFill>
              </a:rPr>
              <a:t>POINT TO EMPHASIZE:</a:t>
            </a:r>
          </a:p>
          <a:p>
            <a:pPr lvl="1" fontAlgn="auto">
              <a:spcAft>
                <a:spcPts val="0"/>
              </a:spcAft>
              <a:buFont typeface="Arial" pitchFamily="34" charset="0"/>
              <a:buChar char="•"/>
              <a:defRPr/>
            </a:pPr>
            <a:r>
              <a:rPr lang="en-US" dirty="0" smtClean="0"/>
              <a:t>James is talking about the Ten Commandments—verse 11 cites the seventh and the sixth Commandments.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09800" y="609600"/>
            <a:ext cx="6781800" cy="1143000"/>
          </a:xfrm>
        </p:spPr>
        <p:txBody>
          <a:bodyPr/>
          <a:lstStyle/>
          <a:p>
            <a:r>
              <a:rPr lang="en-US" sz="7200" smtClean="0"/>
              <a:t>INTRODUCTION:</a:t>
            </a:r>
          </a:p>
        </p:txBody>
      </p:sp>
      <p:sp>
        <p:nvSpPr>
          <p:cNvPr id="3" name="Text Placeholder 2"/>
          <p:cNvSpPr>
            <a:spLocks noGrp="1"/>
          </p:cNvSpPr>
          <p:nvPr>
            <p:ph type="body" idx="1"/>
          </p:nvPr>
        </p:nvSpPr>
        <p:spPr/>
        <p:txBody>
          <a:bodyPr rtlCol="0">
            <a:noAutofit/>
          </a:bodyPr>
          <a:lstStyle/>
          <a:p>
            <a:pPr fontAlgn="auto">
              <a:spcAft>
                <a:spcPts val="0"/>
              </a:spcAft>
              <a:buFont typeface="Arial" pitchFamily="34" charset="0"/>
              <a:buChar char="•"/>
              <a:defRPr/>
            </a:pPr>
            <a:r>
              <a:rPr lang="en-GB" sz="3200" dirty="0" smtClean="0">
                <a:solidFill>
                  <a:srgbClr val="FF0000"/>
                </a:solidFill>
              </a:rPr>
              <a:t>POINT TO EMPHASIZE (cont’d):</a:t>
            </a:r>
          </a:p>
          <a:p>
            <a:pPr lvl="1" fontAlgn="auto">
              <a:spcAft>
                <a:spcPts val="0"/>
              </a:spcAft>
              <a:buFont typeface="Arial" pitchFamily="34" charset="0"/>
              <a:buChar char="•"/>
              <a:defRPr/>
            </a:pPr>
            <a:r>
              <a:rPr lang="en-US" sz="2800" dirty="0" smtClean="0"/>
              <a:t>Evidently the Commandments were not done away with, because this was written about A.D. 60, twenty-nine years after the crucifixion of Jesus.</a:t>
            </a:r>
          </a:p>
          <a:p>
            <a:pPr lvl="1" fontAlgn="auto">
              <a:spcAft>
                <a:spcPts val="0"/>
              </a:spcAft>
              <a:buFont typeface="Arial" pitchFamily="34" charset="0"/>
              <a:buChar char="•"/>
              <a:defRPr/>
            </a:pPr>
            <a:r>
              <a:rPr lang="en-US" sz="2800" dirty="0" smtClean="0"/>
              <a:t>If we break one, we are guilty of breaking them all.  It is necessary, then, by God’s grace to keep all ten of them.</a:t>
            </a:r>
          </a:p>
          <a:p>
            <a:pPr lvl="1" fontAlgn="auto">
              <a:spcAft>
                <a:spcPts val="0"/>
              </a:spcAft>
              <a:buFont typeface="Arial" pitchFamily="34" charset="0"/>
              <a:buChar char="•"/>
              <a:defRPr/>
            </a:pPr>
            <a:r>
              <a:rPr lang="en-US" sz="2800" dirty="0" smtClean="0"/>
              <a:t>We are judged by this law, which is called the “law of liberty” since the person who keeps it is free.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800" dirty="0" smtClean="0"/>
              <a:t>For how long was God’s law to endure?  </a:t>
            </a:r>
            <a:r>
              <a:rPr lang="en-US" sz="4800" dirty="0" smtClean="0">
                <a:solidFill>
                  <a:srgbClr val="FF0000"/>
                </a:solidFill>
              </a:rPr>
              <a:t>Psalm 89:34 </a:t>
            </a:r>
            <a:r>
              <a:rPr lang="en-US" sz="4800" dirty="0" smtClean="0"/>
              <a:t>tells us.</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Christ will not break His covenant or alter what goes out of His lips.</a:t>
            </a:r>
          </a:p>
          <a:p>
            <a:pPr lvl="1" fontAlgn="auto">
              <a:spcAft>
                <a:spcPts val="0"/>
              </a:spcAft>
              <a:buFont typeface="Arial" pitchFamily="34" charset="0"/>
              <a:buChar char="•"/>
              <a:defRPr/>
            </a:pPr>
            <a:r>
              <a:rPr lang="en-US" dirty="0" smtClean="0"/>
              <a:t>The Law was the only thing God spoke from heaven directly to His people and then wrote it Himself (Deut. 10:1-5) and gave it to them.</a:t>
            </a:r>
          </a:p>
          <a:p>
            <a:pPr lvl="1" fontAlgn="auto">
              <a:spcAft>
                <a:spcPts val="0"/>
              </a:spcAft>
              <a:buFont typeface="Arial" pitchFamily="34" charset="0"/>
              <a:buChar char="•"/>
              <a:defRPr/>
            </a:pPr>
            <a:r>
              <a:rPr lang="en-US" dirty="0" smtClean="0"/>
              <a:t>The psalmist declares (Psalm 111:7, 8) that all His commandments are sure.  They stand forever.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How do we know what sin is?  What are the results of sin?  Our next text is </a:t>
            </a:r>
            <a:r>
              <a:rPr lang="en-US" sz="4000" dirty="0" smtClean="0">
                <a:solidFill>
                  <a:srgbClr val="FF0000"/>
                </a:solidFill>
              </a:rPr>
              <a:t>1 John 3:4.</a:t>
            </a:r>
          </a:p>
        </p:txBody>
      </p:sp>
      <p:sp>
        <p:nvSpPr>
          <p:cNvPr id="3" name="Text Placeholder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If we sin, we transgress the law.</a:t>
            </a:r>
          </a:p>
          <a:p>
            <a:pPr lvl="1" fontAlgn="auto">
              <a:spcAft>
                <a:spcPts val="0"/>
              </a:spcAft>
              <a:buFont typeface="Arial" pitchFamily="34" charset="0"/>
              <a:buChar char="•"/>
              <a:defRPr/>
            </a:pPr>
            <a:r>
              <a:rPr lang="en-US" dirty="0" smtClean="0"/>
              <a:t>Sin is the transgression of the law.  Therefore, violation of any one of the Ten Commandments is sin.</a:t>
            </a:r>
          </a:p>
          <a:p>
            <a:pPr lvl="1" fontAlgn="auto">
              <a:spcAft>
                <a:spcPts val="0"/>
              </a:spcAft>
              <a:buFont typeface="Arial" pitchFamily="34" charset="0"/>
              <a:buChar char="•"/>
              <a:defRPr/>
            </a:pPr>
            <a:r>
              <a:rPr lang="en-US" dirty="0" smtClean="0"/>
              <a:t>We are told in Romans 4:5 that where there is no law, there is no sin.  Therefore, we can sin only if there is a law.</a:t>
            </a:r>
          </a:p>
          <a:p>
            <a:pPr lvl="1" fontAlgn="auto">
              <a:spcAft>
                <a:spcPts val="0"/>
              </a:spcAft>
              <a:buFont typeface="Arial" pitchFamily="34" charset="0"/>
              <a:buChar char="•"/>
              <a:defRPr/>
            </a:pPr>
            <a:r>
              <a:rPr lang="en-US" dirty="0" smtClean="0"/>
              <a:t>In Romans 6:23 Paul says that “the wages of sin is death . .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400" dirty="0" smtClean="0"/>
              <a:t>But how does grace fit into the picture?  Let us read </a:t>
            </a:r>
            <a:r>
              <a:rPr lang="en-US" sz="4400" dirty="0" smtClean="0">
                <a:solidFill>
                  <a:srgbClr val="FF0000"/>
                </a:solidFill>
              </a:rPr>
              <a:t>Romans 6:14, 15.</a:t>
            </a:r>
          </a:p>
        </p:txBody>
      </p:sp>
      <p:sp>
        <p:nvSpPr>
          <p:cNvPr id="9219" name="Text Placeholder 2"/>
          <p:cNvSpPr>
            <a:spLocks noGrp="1"/>
          </p:cNvSpPr>
          <p:nvPr>
            <p:ph type="body" idx="1"/>
          </p:nvPr>
        </p:nvSpPr>
        <p:spPr/>
        <p:txBody>
          <a:bodyPr/>
          <a:lstStyle/>
          <a:p>
            <a:r>
              <a:rPr lang="en-GB" sz="4000" dirty="0" smtClean="0">
                <a:solidFill>
                  <a:srgbClr val="FF0000"/>
                </a:solidFill>
              </a:rPr>
              <a:t>POINTS TO EMPHAISZE:</a:t>
            </a:r>
          </a:p>
          <a:p>
            <a:pPr lvl="1"/>
            <a:r>
              <a:rPr lang="en-US" sz="3600" dirty="0" smtClean="0"/>
              <a:t>We are not at liberty to sin just because we are not under the law.</a:t>
            </a:r>
          </a:p>
          <a:p>
            <a:pPr lvl="1"/>
            <a:r>
              <a:rPr lang="en-US" sz="3600" dirty="0" smtClean="0"/>
              <a:t>Grace gives us no right to transgress any part of the law, including the Sabbath.  Rather, we need grace only when we break the law.</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991</Words>
  <Application>Microsoft Office PowerPoint</Application>
  <PresentationFormat>On-screen Show (4:3)</PresentationFormat>
  <Paragraphs>67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LESSON 9 LAW AND GRACE</vt:lpstr>
      <vt:lpstr>LESSON #9 LAW AND OR GRACE</vt:lpstr>
      <vt:lpstr>LESSON #9 LAW AND OR GRACE</vt:lpstr>
      <vt:lpstr>REVIEW:</vt:lpstr>
      <vt:lpstr>INTRODUCTION:</vt:lpstr>
      <vt:lpstr>INTRODUCTION:</vt:lpstr>
      <vt:lpstr>For how long was God’s law to endure?  Psalm 89:34 tells us.</vt:lpstr>
      <vt:lpstr>How do we know what sin is?  What are the results of sin?  Our next text is 1 John 3:4.</vt:lpstr>
      <vt:lpstr>But how does grace fit into the picture?  Let us read Romans 6:14, 15.</vt:lpstr>
      <vt:lpstr>What does faith, or grace, do to the law?  Let us turn to Romans 3:31.</vt:lpstr>
      <vt:lpstr>What then, is the purpose of the law?  Lets see from Galatians 3:24.</vt:lpstr>
      <vt:lpstr>Let us look at the grace of Christ as illustrated in John 8: 3, 4, 10, 11.</vt:lpstr>
      <vt:lpstr>Is there a link between our relationship with Jesus and His Commandments?  Let us turn to 1 John 2:3-6 for the answer.</vt:lpstr>
      <vt:lpstr>Notice what the Lord says about His Law in Romans 7:12.</vt:lpstr>
      <vt:lpstr>Is commandment keeping necessary for eternal life?  Our last text is Matthew 19:16, 17.</vt:lpstr>
      <vt:lpstr>APPEAL:</vt:lpstr>
      <vt:lpstr>PRAYER:</vt:lpstr>
      <vt:lpstr>PROJECTION: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9 LAW AND GRACE</dc:title>
  <dc:creator>Resha Muir</dc:creator>
  <cp:lastModifiedBy>CYBORG 2</cp:lastModifiedBy>
  <cp:revision>7</cp:revision>
  <dcterms:created xsi:type="dcterms:W3CDTF">2009-06-18T15:18:05Z</dcterms:created>
  <dcterms:modified xsi:type="dcterms:W3CDTF">2009-06-24T17:52:39Z</dcterms:modified>
</cp:coreProperties>
</file>