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73375"/>
            <a:ext cx="7772400" cy="1470025"/>
          </a:xfrm>
        </p:spPr>
        <p:txBody>
          <a:bodyPr/>
          <a:lstStyle>
            <a:lvl1pPr algn="ctr">
              <a:defRPr>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572000"/>
            <a:ext cx="6400800" cy="175260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marL="0" indent="0" algn="ctr">
              <a:buNone/>
              <a:defRPr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7CD5F71-A742-4FB8-8A71-1DAE836F1936}"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48167A-FBA7-4155-B7AF-CAE8C7B8E488}" type="slidenum">
              <a:rPr lang="en-US"/>
              <a:pPr>
                <a:defRPr/>
              </a:pPr>
              <a:t>‹#›</a:t>
            </a:fld>
            <a:endParaRPr lang="en-US"/>
          </a:p>
        </p:txBody>
      </p:sp>
      <p:sp>
        <p:nvSpPr>
          <p:cNvPr id="7" name="Text Box 9"/>
          <p:cNvSpPr txBox="1">
            <a:spLocks noChangeArrowheads="1"/>
          </p:cNvSpPr>
          <p:nvPr userDrawn="1"/>
        </p:nvSpPr>
        <p:spPr bwMode="auto">
          <a:xfrm>
            <a:off x="6019800" y="0"/>
            <a:ext cx="3124200" cy="954107"/>
          </a:xfrm>
          <a:prstGeom prst="rect">
            <a:avLst/>
          </a:prstGeom>
          <a:noFill/>
          <a:ln w="9525">
            <a:noFill/>
            <a:miter lim="800000"/>
            <a:headEnd/>
            <a:tailEnd/>
          </a:ln>
          <a:effectLst>
            <a:outerShdw blurRad="50800" dist="38100" dir="8100000" algn="tr" rotWithShape="0">
              <a:prstClr val="black">
                <a:alpha val="40000"/>
              </a:prstClr>
            </a:outerShdw>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spcBef>
                <a:spcPct val="50000"/>
              </a:spcBef>
            </a:pPr>
            <a:r>
              <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Small Group Bible </a:t>
            </a:r>
            <a:r>
              <a:rPr lang="en-US" sz="28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Study </a:t>
            </a:r>
            <a:r>
              <a:rPr lang="en-US" sz="2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w Cen MT Condensed Extra Bold" pitchFamily="34" charset="0"/>
              </a:rPr>
              <a:t>Guides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CFBE3E-ABBE-4C32-A864-EB3F92C78062}"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AB9B60A-C92A-4CF8-A997-DA0443F9AA5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FAE396-C184-4B41-9C4D-786DCF9F4389}"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A96E86-187F-4ED6-9E4B-9F59ECED640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lvl1pPr>
              <a:defRPr i="0"/>
            </a:lvl1pPr>
            <a:lvl2pPr>
              <a:defRPr i="0"/>
            </a:lvl2pPr>
            <a:lvl3pPr>
              <a:defRPr i="0"/>
            </a:lvl3pPr>
            <a:lvl4pPr>
              <a:defRPr i="0"/>
            </a:lvl4pPr>
            <a:lvl5pPr>
              <a:defRPr i="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30663A-3400-4C4A-A7E5-84515BA43FFE}"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DB3458-B05F-4DD8-9446-4D3D248CD936}"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D8F0BE-6980-4E77-8C1B-B2B6941D1D42}"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6D0683-4DA4-4E41-A877-AEA0517DEDE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3540623-BE60-4A6A-ADFF-4F1CEA665C4A}" type="datetimeFigureOut">
              <a:rPr lang="en-US"/>
              <a:pPr>
                <a:defRPr/>
              </a:pPr>
              <a:t>6/22/2009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6228A2-DBAD-4C44-9EFC-D84F3AC1A3F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05F1FE-F04E-457D-B0FC-F6FB3D3BE593}" type="datetimeFigureOut">
              <a:rPr lang="en-US"/>
              <a:pPr>
                <a:defRPr/>
              </a:pPr>
              <a:t>6/22/2009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0FF1D3-4A5C-47CB-9268-836753C7FDA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071321B-493E-495D-80C5-2F909360FD5E}" type="datetimeFigureOut">
              <a:rPr lang="en-US"/>
              <a:pPr>
                <a:defRPr/>
              </a:pPr>
              <a:t>6/22/2009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66127B5-BA09-426E-9BDA-0E9B262963C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1967035-2966-4B99-BA67-ADD9815C2446}" type="datetimeFigureOut">
              <a:rPr lang="en-US"/>
              <a:pPr>
                <a:defRPr/>
              </a:pPr>
              <a:t>6/22/2009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2F50C23-8478-4273-842F-8E4D462AFB3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B29D281-92B5-4F0D-9150-26EDA9A26D6F}" type="datetimeFigureOut">
              <a:rPr lang="en-US"/>
              <a:pPr>
                <a:defRPr/>
              </a:pPr>
              <a:t>6/22/2009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06B337A-390F-4001-AB04-8FE0473BAE6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EEFE0F-4A16-475C-A96F-9B2E4D1FE01E}" type="datetimeFigureOut">
              <a:rPr lang="en-US"/>
              <a:pPr>
                <a:defRPr/>
              </a:pPr>
              <a:t>6/22/2009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D79907-AA67-4AE2-AE9A-D4E6C712F47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DAE55DD-FF18-47BC-B5D9-7B101B96BF05}" type="datetimeFigureOut">
              <a:rPr lang="en-US"/>
              <a:pPr>
                <a:defRPr/>
              </a:pPr>
              <a:t>6/22/2009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3B2390-CBD2-4364-B97F-0C4B417A045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09800" y="304800"/>
            <a:ext cx="6477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52400" y="2103438"/>
            <a:ext cx="88392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35DC5EF-8388-4B2A-87D1-52A9E8556F66}" type="datetimeFigureOut">
              <a:rPr lang="en-US"/>
              <a:pPr>
                <a:defRPr/>
              </a:pPr>
              <a:t>6/22/2009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923167B-B971-4308-8E49-C48075DC359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ppt_x"/>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fontAlgn="base">
        <a:spcBef>
          <a:spcPct val="0"/>
        </a:spcBef>
        <a:spcAft>
          <a:spcPct val="0"/>
        </a:spcAft>
        <a:defRPr sz="5400" kern="1200">
          <a:ln w="12700">
            <a:solidFill>
              <a:schemeClr val="bg1"/>
            </a:solidFill>
          </a:ln>
          <a:solidFill>
            <a:schemeClr val="tx1"/>
          </a:solidFill>
          <a:latin typeface="Tw Cen MT Condensed Extra Bold" pitchFamily="34" charset="0"/>
          <a:ea typeface="+mj-ea"/>
          <a:cs typeface="+mj-cs"/>
        </a:defRPr>
      </a:lvl1pPr>
      <a:lvl2pPr algn="l" rtl="0" fontAlgn="base">
        <a:spcBef>
          <a:spcPct val="0"/>
        </a:spcBef>
        <a:spcAft>
          <a:spcPct val="0"/>
        </a:spcAft>
        <a:defRPr sz="5400">
          <a:solidFill>
            <a:schemeClr val="tx1"/>
          </a:solidFill>
          <a:latin typeface="Tw Cen MT Condensed Extra Bold" pitchFamily="34" charset="0"/>
        </a:defRPr>
      </a:lvl2pPr>
      <a:lvl3pPr algn="l" rtl="0" fontAlgn="base">
        <a:spcBef>
          <a:spcPct val="0"/>
        </a:spcBef>
        <a:spcAft>
          <a:spcPct val="0"/>
        </a:spcAft>
        <a:defRPr sz="5400">
          <a:solidFill>
            <a:schemeClr val="tx1"/>
          </a:solidFill>
          <a:latin typeface="Tw Cen MT Condensed Extra Bold" pitchFamily="34" charset="0"/>
        </a:defRPr>
      </a:lvl3pPr>
      <a:lvl4pPr algn="l" rtl="0" fontAlgn="base">
        <a:spcBef>
          <a:spcPct val="0"/>
        </a:spcBef>
        <a:spcAft>
          <a:spcPct val="0"/>
        </a:spcAft>
        <a:defRPr sz="5400">
          <a:solidFill>
            <a:schemeClr val="tx1"/>
          </a:solidFill>
          <a:latin typeface="Tw Cen MT Condensed Extra Bold" pitchFamily="34" charset="0"/>
        </a:defRPr>
      </a:lvl4pPr>
      <a:lvl5pPr algn="l" rtl="0" fontAlgn="base">
        <a:spcBef>
          <a:spcPct val="0"/>
        </a:spcBef>
        <a:spcAft>
          <a:spcPct val="0"/>
        </a:spcAft>
        <a:defRPr sz="5400">
          <a:solidFill>
            <a:schemeClr val="tx1"/>
          </a:solidFill>
          <a:latin typeface="Tw Cen MT Condensed Extra Bold" pitchFamily="34" charset="0"/>
        </a:defRPr>
      </a:lvl5pPr>
      <a:lvl6pPr marL="457200" algn="l" rtl="0" fontAlgn="base">
        <a:spcBef>
          <a:spcPct val="0"/>
        </a:spcBef>
        <a:spcAft>
          <a:spcPct val="0"/>
        </a:spcAft>
        <a:defRPr sz="5400">
          <a:solidFill>
            <a:schemeClr val="tx1"/>
          </a:solidFill>
          <a:latin typeface="Tw Cen MT Condensed Extra Bold" pitchFamily="34" charset="0"/>
        </a:defRPr>
      </a:lvl6pPr>
      <a:lvl7pPr marL="914400" algn="l" rtl="0" fontAlgn="base">
        <a:spcBef>
          <a:spcPct val="0"/>
        </a:spcBef>
        <a:spcAft>
          <a:spcPct val="0"/>
        </a:spcAft>
        <a:defRPr sz="5400">
          <a:solidFill>
            <a:schemeClr val="tx1"/>
          </a:solidFill>
          <a:latin typeface="Tw Cen MT Condensed Extra Bold" pitchFamily="34" charset="0"/>
        </a:defRPr>
      </a:lvl7pPr>
      <a:lvl8pPr marL="1371600" algn="l" rtl="0" fontAlgn="base">
        <a:spcBef>
          <a:spcPct val="0"/>
        </a:spcBef>
        <a:spcAft>
          <a:spcPct val="0"/>
        </a:spcAft>
        <a:defRPr sz="5400">
          <a:solidFill>
            <a:schemeClr val="tx1"/>
          </a:solidFill>
          <a:latin typeface="Tw Cen MT Condensed Extra Bold" pitchFamily="34" charset="0"/>
        </a:defRPr>
      </a:lvl8pPr>
      <a:lvl9pPr marL="1828800" algn="l" rtl="0" fontAlgn="base">
        <a:spcBef>
          <a:spcPct val="0"/>
        </a:spcBef>
        <a:spcAft>
          <a:spcPct val="0"/>
        </a:spcAft>
        <a:defRPr sz="5400">
          <a:solidFill>
            <a:schemeClr val="tx1"/>
          </a:solidFill>
          <a:latin typeface="Tw Cen MT Condensed Extra Bold" pitchFamily="34" charset="0"/>
        </a:defRPr>
      </a:lvl9pPr>
    </p:titleStyle>
    <p:bodyStyle>
      <a:lvl1pPr marL="342900" indent="-342900" algn="l" rtl="0" fontAlgn="base">
        <a:spcBef>
          <a:spcPct val="20000"/>
        </a:spcBef>
        <a:spcAft>
          <a:spcPct val="0"/>
        </a:spcAft>
        <a:buFont typeface="Arial" charset="0"/>
        <a:buChar char="•"/>
        <a:defRPr sz="3600" i="0" kern="1200">
          <a:solidFill>
            <a:schemeClr val="tx1"/>
          </a:solidFill>
          <a:latin typeface="Tw Cen MT Condensed Extra Bold" pitchFamily="34" charset="0"/>
          <a:ea typeface="+mn-ea"/>
          <a:cs typeface="+mn-cs"/>
        </a:defRPr>
      </a:lvl1pPr>
      <a:lvl2pPr marL="742950" indent="-285750" algn="l" rtl="0" fontAlgn="base">
        <a:spcBef>
          <a:spcPct val="20000"/>
        </a:spcBef>
        <a:spcAft>
          <a:spcPct val="0"/>
        </a:spcAft>
        <a:buFont typeface="Arial" charset="0"/>
        <a:buChar char="–"/>
        <a:defRPr sz="3200" i="1" kern="1200">
          <a:solidFill>
            <a:schemeClr val="tx1"/>
          </a:solidFill>
          <a:latin typeface="Tw Cen MT Condensed Extra Bold" pitchFamily="34" charset="0"/>
          <a:ea typeface="+mn-ea"/>
          <a:cs typeface="+mn-cs"/>
        </a:defRPr>
      </a:lvl2pPr>
      <a:lvl3pPr marL="1143000" indent="-228600" algn="l" rtl="0" fontAlgn="base">
        <a:spcBef>
          <a:spcPct val="20000"/>
        </a:spcBef>
        <a:spcAft>
          <a:spcPct val="0"/>
        </a:spcAft>
        <a:buFont typeface="Arial" charset="0"/>
        <a:buChar char="•"/>
        <a:defRPr sz="2800" i="1" kern="1200">
          <a:solidFill>
            <a:schemeClr val="tx1"/>
          </a:solidFill>
          <a:latin typeface="Tw Cen MT Condensed Extra Bold" pitchFamily="34" charset="0"/>
          <a:ea typeface="+mn-ea"/>
          <a:cs typeface="+mn-cs"/>
        </a:defRPr>
      </a:lvl3pPr>
      <a:lvl4pPr marL="1600200" indent="-228600" algn="l" rtl="0" fontAlgn="base">
        <a:spcBef>
          <a:spcPct val="20000"/>
        </a:spcBef>
        <a:spcAft>
          <a:spcPct val="0"/>
        </a:spcAft>
        <a:buFont typeface="Arial" charset="0"/>
        <a:buChar char="–"/>
        <a:defRPr sz="2400" i="1" kern="1200">
          <a:solidFill>
            <a:schemeClr val="tx1"/>
          </a:solidFill>
          <a:latin typeface="Tw Cen MT Condensed Extra Bold" pitchFamily="34" charset="0"/>
          <a:ea typeface="+mn-ea"/>
          <a:cs typeface="+mn-cs"/>
        </a:defRPr>
      </a:lvl4pPr>
      <a:lvl5pPr marL="2057400" indent="-228600" algn="l" rtl="0" fontAlgn="base">
        <a:spcBef>
          <a:spcPct val="20000"/>
        </a:spcBef>
        <a:spcAft>
          <a:spcPct val="0"/>
        </a:spcAft>
        <a:buFont typeface="Arial" charset="0"/>
        <a:buChar char="»"/>
        <a:defRPr sz="2400" i="1" kern="1200">
          <a:solidFill>
            <a:schemeClr val="tx1"/>
          </a:solidFill>
          <a:latin typeface="Tw Cen MT Condensed Extra Bold"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81000" y="2362200"/>
            <a:ext cx="8991600" cy="1470025"/>
          </a:xfrm>
        </p:spPr>
        <p:txBody>
          <a:bodyPr/>
          <a:lstStyle/>
          <a:p>
            <a:r>
              <a:rPr lang="en-US" sz="6600" dirty="0" smtClean="0">
                <a:ln w="10160">
                  <a:solidFill>
                    <a:schemeClr val="accent1"/>
                  </a:solidFill>
                  <a:prstDash val="solid"/>
                </a:ln>
                <a:solidFill>
                  <a:srgbClr val="FFFFFF"/>
                </a:solidFill>
                <a:effectLst>
                  <a:outerShdw blurRad="38100" dist="32000" dir="5400000" algn="tl">
                    <a:srgbClr val="000000">
                      <a:alpha val="30000"/>
                    </a:srgbClr>
                  </a:outerShdw>
                </a:effectLst>
              </a:rPr>
              <a:t>LESSON #</a:t>
            </a:r>
            <a:r>
              <a:rPr lang="en-US" sz="6600" dirty="0" smtClean="0">
                <a:ln w="10160">
                  <a:solidFill>
                    <a:schemeClr val="accent1"/>
                  </a:solidFill>
                  <a:prstDash val="solid"/>
                </a:ln>
                <a:solidFill>
                  <a:srgbClr val="FFFFFF"/>
                </a:solidFill>
                <a:effectLst>
                  <a:outerShdw blurRad="38100" dist="32000" dir="5400000" algn="tl">
                    <a:srgbClr val="000000">
                      <a:alpha val="30000"/>
                    </a:srgbClr>
                  </a:outerShdw>
                </a:effectLst>
              </a:rPr>
              <a:t>8</a:t>
            </a:r>
            <a:br>
              <a:rPr lang="en-US" sz="6600" dirty="0" smtClean="0">
                <a:ln w="10160">
                  <a:solidFill>
                    <a:schemeClr val="accent1"/>
                  </a:solidFill>
                  <a:prstDash val="solid"/>
                </a:ln>
                <a:solidFill>
                  <a:srgbClr val="FFFFFF"/>
                </a:solidFill>
                <a:effectLst>
                  <a:outerShdw blurRad="38100" dist="32000" dir="5400000" algn="tl">
                    <a:srgbClr val="000000">
                      <a:alpha val="30000"/>
                    </a:srgbClr>
                  </a:outerShdw>
                </a:effectLst>
              </a:rPr>
            </a:br>
            <a:r>
              <a:rPr lang="en-US" sz="6600" dirty="0" smtClean="0">
                <a:ln w="10160">
                  <a:solidFill>
                    <a:schemeClr val="accent1"/>
                  </a:solidFill>
                  <a:prstDash val="solid"/>
                </a:ln>
                <a:solidFill>
                  <a:srgbClr val="FFFFFF"/>
                </a:solidFill>
                <a:effectLst>
                  <a:outerShdw blurRad="38100" dist="32000" dir="5400000" algn="tl">
                    <a:srgbClr val="000000">
                      <a:alpha val="30000"/>
                    </a:srgbClr>
                  </a:outerShdw>
                </a:effectLst>
              </a:rPr>
              <a:t>CONVERSION</a:t>
            </a:r>
            <a:endParaRPr lang="en-US" sz="6600" dirty="0" smtClean="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3075" name="Subtitle 2"/>
          <p:cNvSpPr>
            <a:spLocks noGrp="1"/>
          </p:cNvSpPr>
          <p:nvPr>
            <p:ph type="subTitle" idx="1"/>
          </p:nvPr>
        </p:nvSpPr>
        <p:spPr>
          <a:xfrm>
            <a:off x="1447800" y="4343400"/>
            <a:ext cx="6400800" cy="175260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i="0" dirty="0" smtClean="0"/>
              <a:t>Key Text—</a:t>
            </a:r>
            <a:r>
              <a:rPr lang="en-GB" sz="4000" i="0" dirty="0" smtClean="0"/>
              <a:t>Matthew 19:16</a:t>
            </a:r>
            <a:endParaRPr lang="en-US" sz="4000" i="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04800"/>
            <a:ext cx="6934200" cy="1143000"/>
          </a:xfrm>
        </p:spPr>
        <p:txBody>
          <a:bodyPr rtlCol="0">
            <a:noAutofit/>
          </a:bodyPr>
          <a:lstStyle/>
          <a:p>
            <a:pPr fontAlgn="auto">
              <a:spcAft>
                <a:spcPts val="0"/>
              </a:spcAft>
              <a:defRPr/>
            </a:pPr>
            <a:r>
              <a:rPr lang="en-US" sz="4000" dirty="0" smtClean="0"/>
              <a:t>What is another way we can tell we are truly living the Christian life?  </a:t>
            </a:r>
            <a:r>
              <a:rPr lang="en-US" sz="4000" dirty="0" smtClean="0">
                <a:solidFill>
                  <a:srgbClr val="0000CC"/>
                </a:solidFill>
              </a:rPr>
              <a:t>1 John 3:24</a:t>
            </a:r>
          </a:p>
        </p:txBody>
      </p:sp>
      <p:sp>
        <p:nvSpPr>
          <p:cNvPr id="12291" name="Text Placeholder 2"/>
          <p:cNvSpPr>
            <a:spLocks noGrp="1"/>
          </p:cNvSpPr>
          <p:nvPr>
            <p:ph type="body" idx="1"/>
          </p:nvPr>
        </p:nvSpPr>
        <p:spPr/>
        <p:txBody>
          <a:bodyPr/>
          <a:lstStyle/>
          <a:p>
            <a:r>
              <a:rPr lang="en-GB" sz="4800" dirty="0" smtClean="0">
                <a:solidFill>
                  <a:srgbClr val="0000CC"/>
                </a:solidFill>
              </a:rPr>
              <a:t>POINTS TO EMPHASIZE:</a:t>
            </a:r>
          </a:p>
          <a:p>
            <a:pPr lvl="1"/>
            <a:r>
              <a:rPr lang="en-US" sz="4000" dirty="0" smtClean="0"/>
              <a:t>We can know Christ abides in us if we keep His commands.</a:t>
            </a:r>
          </a:p>
          <a:p>
            <a:pPr lvl="1"/>
            <a:r>
              <a:rPr lang="en-US" sz="4000" dirty="0" smtClean="0"/>
              <a:t>The Book of Hebrews (5:9) inseparably link obedience with salvation.</a:t>
            </a:r>
          </a:p>
          <a:p>
            <a:endParaRPr lang="en-GB" sz="4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04800"/>
            <a:ext cx="6934200" cy="1143000"/>
          </a:xfrm>
        </p:spPr>
        <p:txBody>
          <a:bodyPr rtlCol="0">
            <a:noAutofit/>
          </a:bodyPr>
          <a:lstStyle/>
          <a:p>
            <a:pPr fontAlgn="auto">
              <a:spcAft>
                <a:spcPts val="0"/>
              </a:spcAft>
              <a:defRPr/>
            </a:pPr>
            <a:r>
              <a:rPr lang="en-US" sz="3600" dirty="0" smtClean="0"/>
              <a:t>How can we get the power, courage, and strength to live a good Christian life?  Our last text is </a:t>
            </a:r>
            <a:r>
              <a:rPr lang="en-US" sz="3600" dirty="0" smtClean="0">
                <a:solidFill>
                  <a:srgbClr val="0000CC"/>
                </a:solidFill>
              </a:rPr>
              <a:t>Galatians 2:20.</a:t>
            </a:r>
          </a:p>
        </p:txBody>
      </p:sp>
      <p:sp>
        <p:nvSpPr>
          <p:cNvPr id="13315" name="Text Placeholder 2"/>
          <p:cNvSpPr>
            <a:spLocks noGrp="1"/>
          </p:cNvSpPr>
          <p:nvPr>
            <p:ph type="body" idx="1"/>
          </p:nvPr>
        </p:nvSpPr>
        <p:spPr/>
        <p:txBody>
          <a:bodyPr/>
          <a:lstStyle/>
          <a:p>
            <a:r>
              <a:rPr lang="en-GB" sz="4400" dirty="0" smtClean="0">
                <a:solidFill>
                  <a:srgbClr val="0000CC"/>
                </a:solidFill>
              </a:rPr>
              <a:t>POINT TO EMPHASIZE:</a:t>
            </a:r>
          </a:p>
          <a:p>
            <a:pPr lvl="1"/>
            <a:r>
              <a:rPr lang="en-US" sz="4000" dirty="0" smtClean="0"/>
              <a:t>By letting Christ live in us, we can live for Him and do what He wants us to do.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7200" dirty="0" smtClean="0"/>
              <a:t>APPEAL:</a:t>
            </a:r>
          </a:p>
        </p:txBody>
      </p:sp>
      <p:sp>
        <p:nvSpPr>
          <p:cNvPr id="14339" name="Text Placeholder 2"/>
          <p:cNvSpPr>
            <a:spLocks noGrp="1"/>
          </p:cNvSpPr>
          <p:nvPr>
            <p:ph type="body" idx="1"/>
          </p:nvPr>
        </p:nvSpPr>
        <p:spPr/>
        <p:txBody>
          <a:bodyPr/>
          <a:lstStyle/>
          <a:p>
            <a:r>
              <a:rPr lang="en-US" sz="4000" dirty="0" smtClean="0">
                <a:solidFill>
                  <a:srgbClr val="0000CC"/>
                </a:solidFill>
              </a:rPr>
              <a:t>The question is</a:t>
            </a:r>
            <a:r>
              <a:rPr lang="en-US" sz="4000" dirty="0" smtClean="0"/>
              <a:t>:  “Shouldn’t we turn from our sinful ways by repenting and confessing so that God can cleanse us from all unrighteousness, and Christ can live His life through us and grant us eternal salvation.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09800" y="457200"/>
            <a:ext cx="6477000" cy="1143000"/>
          </a:xfrm>
        </p:spPr>
        <p:txBody>
          <a:bodyPr/>
          <a:lstStyle/>
          <a:p>
            <a:r>
              <a:rPr lang="en-US" sz="6600" smtClean="0"/>
              <a:t>PRAYER:</a:t>
            </a:r>
          </a:p>
        </p:txBody>
      </p:sp>
      <p:sp>
        <p:nvSpPr>
          <p:cNvPr id="15363" name="Text Placeholder 2"/>
          <p:cNvSpPr>
            <a:spLocks noGrp="1"/>
          </p:cNvSpPr>
          <p:nvPr>
            <p:ph type="body" idx="1"/>
          </p:nvPr>
        </p:nvSpPr>
        <p:spPr>
          <a:xfrm>
            <a:off x="0" y="2103438"/>
            <a:ext cx="9144000" cy="4525962"/>
          </a:xfrm>
        </p:spPr>
        <p:txBody>
          <a:bodyPr/>
          <a:lstStyle/>
          <a:p>
            <a:r>
              <a:rPr lang="en-US" sz="3800" smtClean="0"/>
              <a:t>Thank God for His wonderful love in saving us.</a:t>
            </a:r>
          </a:p>
          <a:p>
            <a:r>
              <a:rPr lang="en-US" sz="3800" smtClean="0"/>
              <a:t>Pray that we may accept His wonderful offer of salvation.</a:t>
            </a:r>
          </a:p>
          <a:p>
            <a:r>
              <a:rPr lang="en-GB" sz="3800" smtClean="0"/>
              <a:t>Remember the family’s needs.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6000" smtClean="0"/>
              <a:t>PROJECTION:</a:t>
            </a:r>
          </a:p>
        </p:txBody>
      </p:sp>
      <p:sp>
        <p:nvSpPr>
          <p:cNvPr id="16387" name="Text Placeholder 2"/>
          <p:cNvSpPr>
            <a:spLocks noGrp="1"/>
          </p:cNvSpPr>
          <p:nvPr>
            <p:ph type="body" idx="1"/>
          </p:nvPr>
        </p:nvSpPr>
        <p:spPr/>
        <p:txBody>
          <a:bodyPr/>
          <a:lstStyle/>
          <a:p>
            <a:r>
              <a:rPr lang="en-US" sz="4000" dirty="0" smtClean="0"/>
              <a:t>Next week we shall talk about a subject that we often hear preached and discussed:  </a:t>
            </a:r>
            <a:r>
              <a:rPr lang="en-US" sz="4000" dirty="0" smtClean="0">
                <a:solidFill>
                  <a:srgbClr val="0000CC"/>
                </a:solidFill>
              </a:rPr>
              <a:t>“Law and/or Grace.”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81000"/>
            <a:ext cx="6858000" cy="1143000"/>
          </a:xfrm>
        </p:spPr>
        <p:txBody>
          <a:bodyPr rtlCol="0">
            <a:noAutofit/>
          </a:bodyPr>
          <a:lstStyle/>
          <a:p>
            <a:pPr fontAlgn="auto">
              <a:spcAft>
                <a:spcPts val="0"/>
              </a:spcAft>
              <a:defRPr/>
            </a:pPr>
            <a:r>
              <a:rPr lang="en-US" sz="4800" b="1" smtClean="0"/>
              <a:t>LESSON #8–CONVERSION</a:t>
            </a:r>
          </a:p>
        </p:txBody>
      </p:sp>
      <p:sp>
        <p:nvSpPr>
          <p:cNvPr id="4099" name="Text Placeholder 2"/>
          <p:cNvSpPr>
            <a:spLocks noGrp="1"/>
          </p:cNvSpPr>
          <p:nvPr>
            <p:ph type="body" idx="1"/>
          </p:nvPr>
        </p:nvSpPr>
        <p:spPr/>
        <p:txBody>
          <a:bodyPr/>
          <a:lstStyle/>
          <a:p>
            <a:r>
              <a:rPr lang="en-GB" dirty="0" smtClean="0">
                <a:solidFill>
                  <a:srgbClr val="0000CC"/>
                </a:solidFill>
              </a:rPr>
              <a:t>Key Text: Matthew 19:16</a:t>
            </a:r>
            <a:r>
              <a:rPr lang="en-GB" dirty="0" smtClean="0"/>
              <a:t> – “</a:t>
            </a:r>
            <a:r>
              <a:rPr lang="en-US" dirty="0" smtClean="0"/>
              <a:t>And, behold, one came and said unto him, Good Master, what good thing shall I do, that I may have eternal life?”</a:t>
            </a:r>
            <a:endParaRPr lang="en-GB" dirty="0" smtClean="0"/>
          </a:p>
          <a:p>
            <a:r>
              <a:rPr lang="en-GB" dirty="0" smtClean="0"/>
              <a:t>PRAYER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09800" y="457200"/>
            <a:ext cx="6477000" cy="1143000"/>
          </a:xfrm>
        </p:spPr>
        <p:txBody>
          <a:bodyPr/>
          <a:lstStyle/>
          <a:p>
            <a:r>
              <a:rPr lang="en-US" sz="6600" dirty="0" smtClean="0"/>
              <a:t>REVIEW:</a:t>
            </a:r>
          </a:p>
        </p:txBody>
      </p:sp>
      <p:sp>
        <p:nvSpPr>
          <p:cNvPr id="5123" name="Text Placeholder 2"/>
          <p:cNvSpPr>
            <a:spLocks noGrp="1"/>
          </p:cNvSpPr>
          <p:nvPr>
            <p:ph type="body" idx="1"/>
          </p:nvPr>
        </p:nvSpPr>
        <p:spPr/>
        <p:txBody>
          <a:bodyPr/>
          <a:lstStyle/>
          <a:p>
            <a:r>
              <a:rPr lang="en-US" sz="4000" dirty="0" smtClean="0"/>
              <a:t>Last week we discovered that we can choose life or death—eternal life or eternal destruction.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z="6000" smtClean="0"/>
              <a:t>INTRODUCTION:</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US" sz="4000" dirty="0" smtClean="0"/>
              <a:t>This week we shall see the steps necessary for conversion or being born again.  Our first text is </a:t>
            </a:r>
            <a:r>
              <a:rPr lang="en-US" sz="4000" dirty="0" smtClean="0">
                <a:solidFill>
                  <a:srgbClr val="0000CC"/>
                </a:solidFill>
              </a:rPr>
              <a:t>Matthew 19:16.</a:t>
            </a:r>
          </a:p>
          <a:p>
            <a:pPr fontAlgn="auto">
              <a:spcAft>
                <a:spcPts val="0"/>
              </a:spcAft>
              <a:buFont typeface="Arial" pitchFamily="34" charset="0"/>
              <a:buChar char="•"/>
              <a:defRPr/>
            </a:pPr>
            <a:r>
              <a:rPr lang="en-GB" sz="4000" dirty="0" smtClean="0">
                <a:solidFill>
                  <a:srgbClr val="0000CC"/>
                </a:solidFill>
              </a:rPr>
              <a:t>POINT TO EMPHASIZE:</a:t>
            </a:r>
          </a:p>
          <a:p>
            <a:pPr lvl="1" fontAlgn="auto">
              <a:spcAft>
                <a:spcPts val="0"/>
              </a:spcAft>
              <a:buFont typeface="Arial" pitchFamily="34" charset="0"/>
              <a:buChar char="•"/>
              <a:defRPr/>
            </a:pPr>
            <a:r>
              <a:rPr lang="en-US" sz="3600" dirty="0" smtClean="0"/>
              <a:t>The supreme question, one that everyone at sometime in his life will ask is, “What must I do to have eternal life?”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Let’s discover several steps God says are necessary.  The first one is found in </a:t>
            </a:r>
            <a:r>
              <a:rPr lang="en-US" sz="4000" dirty="0" smtClean="0">
                <a:solidFill>
                  <a:srgbClr val="0000CC"/>
                </a:solidFill>
              </a:rPr>
              <a:t>John 3:3.</a:t>
            </a:r>
          </a:p>
        </p:txBody>
      </p:sp>
      <p:sp>
        <p:nvSpPr>
          <p:cNvPr id="7171" name="Text Placeholder 2"/>
          <p:cNvSpPr>
            <a:spLocks noGrp="1"/>
          </p:cNvSpPr>
          <p:nvPr>
            <p:ph type="body" idx="1"/>
          </p:nvPr>
        </p:nvSpPr>
        <p:spPr/>
        <p:txBody>
          <a:bodyPr/>
          <a:lstStyle/>
          <a:p>
            <a:r>
              <a:rPr lang="en-GB" sz="4400" dirty="0" smtClean="0">
                <a:solidFill>
                  <a:srgbClr val="0000CC"/>
                </a:solidFill>
              </a:rPr>
              <a:t>POINT TO EMPHASIZE:</a:t>
            </a:r>
          </a:p>
          <a:p>
            <a:pPr lvl="1"/>
            <a:r>
              <a:rPr lang="en-US" sz="3600" dirty="0" smtClean="0"/>
              <a:t>We must be born again.  What does this mean?  Being born again is the changing process from sin to salvation.</a:t>
            </a:r>
          </a:p>
          <a:p>
            <a:endParaRPr lang="en-GB" sz="4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What must we do before God can cleanse us from sin?  Let us look at </a:t>
            </a:r>
            <a:r>
              <a:rPr lang="en-US" sz="4000" dirty="0" smtClean="0">
                <a:solidFill>
                  <a:srgbClr val="0000CC"/>
                </a:solidFill>
              </a:rPr>
              <a:t>Acts 3:19.</a:t>
            </a:r>
          </a:p>
        </p:txBody>
      </p:sp>
      <p:sp>
        <p:nvSpPr>
          <p:cNvPr id="8195" name="Text Placeholder 2"/>
          <p:cNvSpPr>
            <a:spLocks noGrp="1"/>
          </p:cNvSpPr>
          <p:nvPr>
            <p:ph type="body" idx="1"/>
          </p:nvPr>
        </p:nvSpPr>
        <p:spPr/>
        <p:txBody>
          <a:bodyPr/>
          <a:lstStyle/>
          <a:p>
            <a:r>
              <a:rPr lang="en-GB" sz="4400" dirty="0" smtClean="0">
                <a:solidFill>
                  <a:srgbClr val="0000CC"/>
                </a:solidFill>
              </a:rPr>
              <a:t>POINT TO EMPHASIZE:</a:t>
            </a:r>
          </a:p>
          <a:p>
            <a:pPr lvl="1"/>
            <a:r>
              <a:rPr lang="en-US" sz="4000" dirty="0" smtClean="0"/>
              <a:t>We must repent and be converted.  Psalm 32:5 says we must “acknowledge our sins”—have a sorrow for our sins.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4000" dirty="0" smtClean="0"/>
              <a:t>What two things will repentance lead us to do?  Notice what </a:t>
            </a:r>
            <a:r>
              <a:rPr lang="en-US" sz="4000" dirty="0" smtClean="0">
                <a:solidFill>
                  <a:srgbClr val="0000CC"/>
                </a:solidFill>
              </a:rPr>
              <a:t>Proverbs 28:13 </a:t>
            </a:r>
            <a:r>
              <a:rPr lang="en-US" sz="4000" dirty="0" smtClean="0"/>
              <a:t>says.</a:t>
            </a:r>
          </a:p>
        </p:txBody>
      </p:sp>
      <p:sp>
        <p:nvSpPr>
          <p:cNvPr id="9219" name="Text Placeholder 2"/>
          <p:cNvSpPr>
            <a:spLocks noGrp="1"/>
          </p:cNvSpPr>
          <p:nvPr>
            <p:ph type="body" idx="1"/>
          </p:nvPr>
        </p:nvSpPr>
        <p:spPr/>
        <p:txBody>
          <a:bodyPr/>
          <a:lstStyle/>
          <a:p>
            <a:r>
              <a:rPr lang="en-GB" sz="4400" dirty="0" smtClean="0">
                <a:solidFill>
                  <a:srgbClr val="0000CC"/>
                </a:solidFill>
              </a:rPr>
              <a:t>POINT TO EMPHASIZE:</a:t>
            </a:r>
          </a:p>
          <a:p>
            <a:pPr lvl="1"/>
            <a:r>
              <a:rPr lang="en-US" sz="4000" dirty="0" smtClean="0"/>
              <a:t>We must confess our sins, then forsake them to obtain mercy.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04800"/>
            <a:ext cx="6934200" cy="1143000"/>
          </a:xfrm>
        </p:spPr>
        <p:txBody>
          <a:bodyPr rtlCol="0">
            <a:noAutofit/>
          </a:bodyPr>
          <a:lstStyle/>
          <a:p>
            <a:pPr fontAlgn="auto">
              <a:spcAft>
                <a:spcPts val="0"/>
              </a:spcAft>
              <a:defRPr/>
            </a:pPr>
            <a:r>
              <a:rPr lang="en-US" sz="3400" dirty="0" smtClean="0"/>
              <a:t>Suppose we do confess our sins.  do we have the assurance that they will be forgiven?  Let us turn to </a:t>
            </a:r>
            <a:r>
              <a:rPr lang="en-US" sz="3400" dirty="0" smtClean="0">
                <a:solidFill>
                  <a:srgbClr val="0000CC"/>
                </a:solidFill>
              </a:rPr>
              <a:t>1 John 1:19.</a:t>
            </a:r>
          </a:p>
        </p:txBody>
      </p:sp>
      <p:sp>
        <p:nvSpPr>
          <p:cNvPr id="10243" name="Text Placeholder 2"/>
          <p:cNvSpPr>
            <a:spLocks noGrp="1"/>
          </p:cNvSpPr>
          <p:nvPr>
            <p:ph type="body" idx="1"/>
          </p:nvPr>
        </p:nvSpPr>
        <p:spPr/>
        <p:txBody>
          <a:bodyPr/>
          <a:lstStyle/>
          <a:p>
            <a:r>
              <a:rPr lang="en-GB" sz="4800" dirty="0" smtClean="0">
                <a:solidFill>
                  <a:srgbClr val="0000CC"/>
                </a:solidFill>
              </a:rPr>
              <a:t>POINTS TO EMPHASIZE:</a:t>
            </a:r>
          </a:p>
          <a:p>
            <a:pPr lvl="1"/>
            <a:r>
              <a:rPr lang="en-US" sz="4000" dirty="0" smtClean="0"/>
              <a:t>If we confess our sins, Christ is faithful and just to forgive them.  </a:t>
            </a:r>
          </a:p>
          <a:p>
            <a:pPr lvl="1"/>
            <a:r>
              <a:rPr lang="en-US" sz="4000" dirty="0" smtClean="0"/>
              <a:t>He will cleanse us from all unrighteousness.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81000"/>
            <a:ext cx="6934200" cy="1143000"/>
          </a:xfrm>
        </p:spPr>
        <p:txBody>
          <a:bodyPr rtlCol="0">
            <a:noAutofit/>
          </a:bodyPr>
          <a:lstStyle/>
          <a:p>
            <a:pPr fontAlgn="auto">
              <a:spcAft>
                <a:spcPts val="0"/>
              </a:spcAft>
              <a:defRPr/>
            </a:pPr>
            <a:r>
              <a:rPr lang="en-US" sz="4400" dirty="0" smtClean="0"/>
              <a:t>But how can we tell if we have been born again? </a:t>
            </a:r>
            <a:r>
              <a:rPr lang="en-US" sz="4400" dirty="0" smtClean="0">
                <a:solidFill>
                  <a:srgbClr val="0000CC"/>
                </a:solidFill>
              </a:rPr>
              <a:t>2 Corinthians 5:17</a:t>
            </a:r>
            <a:r>
              <a:rPr lang="en-US" sz="4400" dirty="0" smtClean="0"/>
              <a:t> tells us.</a:t>
            </a:r>
          </a:p>
        </p:txBody>
      </p:sp>
      <p:sp>
        <p:nvSpPr>
          <p:cNvPr id="11267" name="Text Placeholder 2"/>
          <p:cNvSpPr>
            <a:spLocks noGrp="1"/>
          </p:cNvSpPr>
          <p:nvPr>
            <p:ph type="body" idx="1"/>
          </p:nvPr>
        </p:nvSpPr>
        <p:spPr/>
        <p:txBody>
          <a:bodyPr/>
          <a:lstStyle/>
          <a:p>
            <a:r>
              <a:rPr lang="en-GB" sz="4400" dirty="0" smtClean="0">
                <a:solidFill>
                  <a:srgbClr val="0000CC"/>
                </a:solidFill>
              </a:rPr>
              <a:t>POINTS TO EMPHASIZE:</a:t>
            </a:r>
          </a:p>
          <a:p>
            <a:pPr lvl="1"/>
            <a:r>
              <a:rPr lang="en-US" sz="4000" dirty="0" smtClean="0"/>
              <a:t>We are new creatures—our lifestyle must be changed.</a:t>
            </a:r>
          </a:p>
          <a:p>
            <a:pPr lvl="1"/>
            <a:r>
              <a:rPr lang="en-US" sz="4000" dirty="0" smtClean="0"/>
              <a:t>Old things are put away.  We no longer do the things God forbids.</a:t>
            </a:r>
          </a:p>
          <a:p>
            <a:pPr lvl="1"/>
            <a:r>
              <a:rPr lang="en-GB" sz="4000" dirty="0" smtClean="0"/>
              <a:t>All things become new.</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A0A0A"/>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538</Words>
  <Application>Microsoft Office PowerPoint</Application>
  <PresentationFormat>On-screen Show (4:3)</PresentationFormat>
  <Paragraphs>44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LESSON #8 CONVERSION</vt:lpstr>
      <vt:lpstr>LESSON #8–CONVERSION</vt:lpstr>
      <vt:lpstr>REVIEW:</vt:lpstr>
      <vt:lpstr>INTRODUCTION:</vt:lpstr>
      <vt:lpstr>Let’s discover several steps God says are necessary.  The first one is found in John 3:3.</vt:lpstr>
      <vt:lpstr>What must we do before God can cleanse us from sin?  Let us look at Acts 3:19.</vt:lpstr>
      <vt:lpstr>What two things will repentance lead us to do?  Notice what Proverbs 28:13 says.</vt:lpstr>
      <vt:lpstr>Suppose we do confess our sins.  do we have the assurance that they will be forgiven?  Let us turn to 1 John 1:19.</vt:lpstr>
      <vt:lpstr>But how can we tell if we have been born again? 2 Corinthians 5:17 tells us.</vt:lpstr>
      <vt:lpstr>What is another way we can tell we are truly living the Christian life?  1 John 3:24</vt:lpstr>
      <vt:lpstr>How can we get the power, courage, and strength to live a good Christian life?  Our last text is Galatians 2:20.</vt:lpstr>
      <vt:lpstr>APPEAL:</vt:lpstr>
      <vt:lpstr>PRAYER:</vt:lpstr>
      <vt:lpstr>PROJECTION: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8—CONVERSION</dc:title>
  <dc:creator>Resha Muir</dc:creator>
  <cp:lastModifiedBy>User</cp:lastModifiedBy>
  <cp:revision>13</cp:revision>
  <dcterms:created xsi:type="dcterms:W3CDTF">2009-06-18T15:10:03Z</dcterms:created>
  <dcterms:modified xsi:type="dcterms:W3CDTF">2009-06-22T18:53:45Z</dcterms:modified>
</cp:coreProperties>
</file>