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97175"/>
            <a:ext cx="7772400" cy="1470025"/>
          </a:xfrm>
        </p:spPr>
        <p:txBody>
          <a:bodyPr>
            <a:noAutofit/>
          </a:bodyPr>
          <a:lstStyle>
            <a:lvl1pPr>
              <a:defRPr sz="5400">
                <a:latin typeface="Tw Cen MT Condensed Extra 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>
            <a:lvl1pPr marL="0" indent="0" algn="ctr">
              <a:buNone/>
              <a:defRPr b="0" i="0">
                <a:solidFill>
                  <a:srgbClr val="FF0000"/>
                </a:solidFill>
                <a:latin typeface="Tw Cen MT Condensed Extra Bol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7C6AD-25F2-4748-AAFF-452C612EC575}" type="datetimeFigureOut">
              <a:rPr lang="en-US"/>
              <a:pPr>
                <a:defRPr/>
              </a:pPr>
              <a:t>6/22/2009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312D9-437E-40EA-B9BB-32C244F33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49AE5-D756-4BCB-AD4E-5015F3C11266}" type="datetimeFigureOut">
              <a:rPr lang="en-US"/>
              <a:pPr>
                <a:defRPr/>
              </a:pPr>
              <a:t>6/22/2009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A5B69-B229-45A3-962E-D9BFBD3817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91F90-CBE5-4809-B9F7-06830BA379EB}" type="datetimeFigureOut">
              <a:rPr lang="en-US"/>
              <a:pPr>
                <a:defRPr/>
              </a:pPr>
              <a:t>6/22/2009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E8C91-83FF-49D3-9298-5ECD7105F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n w="19050">
                  <a:solidFill>
                    <a:schemeClr val="bg1"/>
                  </a:solidFill>
                </a:ln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E6C57-FD7D-4ED2-81CF-F7FAD23106D5}" type="datetimeFigureOut">
              <a:rPr lang="en-US"/>
              <a:pPr>
                <a:defRPr/>
              </a:pPr>
              <a:t>6/22/2009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DC0ED-CCC1-4719-8BF4-AB62AD097E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8C54B-B767-4DA0-8A7D-C7A0B49F58F7}" type="datetimeFigureOut">
              <a:rPr lang="en-US"/>
              <a:pPr>
                <a:defRPr/>
              </a:pPr>
              <a:t>6/22/2009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87DAD-D0C7-421E-BD93-E31325E95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8DF45-0C64-453B-94B0-0BADAF8C3DA8}" type="datetimeFigureOut">
              <a:rPr lang="en-US"/>
              <a:pPr>
                <a:defRPr/>
              </a:pPr>
              <a:t>6/22/2009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5585D-6210-4193-9ABC-16E089B57B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D0301-C697-40E0-99DE-992D8754267A}" type="datetimeFigureOut">
              <a:rPr lang="en-US"/>
              <a:pPr>
                <a:defRPr/>
              </a:pPr>
              <a:t>6/22/2009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1ED1B-01A7-45C7-AC5A-2459DBFBAB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6B256-8B6F-4715-BB09-FDC58B6F47DC}" type="datetimeFigureOut">
              <a:rPr lang="en-US"/>
              <a:pPr>
                <a:defRPr/>
              </a:pPr>
              <a:t>6/22/2009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2190E-8F7E-4991-A7B5-E834DB7D01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520DF-729F-4A5A-A24A-C524DF2DDD8F}" type="datetimeFigureOut">
              <a:rPr lang="en-US"/>
              <a:pPr>
                <a:defRPr/>
              </a:pPr>
              <a:t>6/22/2009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FBF10-3F58-49D4-9707-582E945D46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C315C-AD85-4CAB-A6AE-10C91EDED7A3}" type="datetimeFigureOut">
              <a:rPr lang="en-US"/>
              <a:pPr>
                <a:defRPr/>
              </a:pPr>
              <a:t>6/22/2009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8D54A-3549-4E12-AC33-589ABF6FF3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A7199-C165-4DAC-B461-CC5442E52496}" type="datetimeFigureOut">
              <a:rPr lang="en-US"/>
              <a:pPr>
                <a:defRPr/>
              </a:pPr>
              <a:t>6/22/2009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BFFAE-3727-4F96-A4C7-CE73DA9BEA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3A21D-AB88-40B2-A8B1-2A123364438B}" type="datetimeFigureOut">
              <a:rPr lang="en-US"/>
              <a:pPr>
                <a:defRPr/>
              </a:pPr>
              <a:t>6/22/2009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34DCE-AF56-437A-861D-9BB5A8183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286000" y="381000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200" y="20574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71A7F0-EDD7-4BD6-A02F-6360185E031D}" type="datetimeFigureOut">
              <a:rPr lang="en-US"/>
              <a:pPr>
                <a:defRPr/>
              </a:pPr>
              <a:t>6/22/2009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C3EEFA-3BB6-4FC7-B50D-45CE265CE5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5400" kern="1200">
          <a:ln w="19050">
            <a:solidFill>
              <a:schemeClr val="bg1"/>
            </a:solidFill>
          </a:ln>
          <a:solidFill>
            <a:schemeClr val="tx1"/>
          </a:solidFill>
          <a:latin typeface="Tw Cen MT Condensed Extra Bold" pitchFamily="34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Tw Cen MT Condensed Extra Bold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Tw Cen MT Condensed Extra Bold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Tw Cen MT Condensed Extra Bold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Tw Cen MT Condensed Extra Bol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Tw Cen MT Condensed Extra Bol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Tw Cen MT Condensed Extra Bol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Tw Cen MT Condensed Extra Bol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Tw Cen MT Condensed Extra Bold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600" i="1" kern="1200">
          <a:solidFill>
            <a:schemeClr val="tx1"/>
          </a:solidFill>
          <a:latin typeface="Tw Cen MT Condensed Extra Bold" pitchFamily="34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3200" i="1" kern="1200">
          <a:solidFill>
            <a:schemeClr val="tx1"/>
          </a:solidFill>
          <a:latin typeface="Tw Cen MT Condensed Extra Bold" pitchFamily="34" charset="0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800" i="1" kern="1200">
          <a:solidFill>
            <a:schemeClr val="tx1"/>
          </a:solidFill>
          <a:latin typeface="Tw Cen MT Condensed Extra Bold" pitchFamily="34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400" i="1" kern="1200">
          <a:solidFill>
            <a:schemeClr val="tx1"/>
          </a:solidFill>
          <a:latin typeface="Tw Cen MT Condensed Extra Bold" pitchFamily="34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400" i="1" kern="1200">
          <a:solidFill>
            <a:schemeClr val="tx1"/>
          </a:solidFill>
          <a:latin typeface="Tw Cen MT Condensed Extra Bold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1676400" y="2438400"/>
            <a:ext cx="7772400" cy="1470025"/>
          </a:xfrm>
        </p:spPr>
        <p:txBody>
          <a:bodyPr/>
          <a:lstStyle/>
          <a:p>
            <a:pPr algn="ctr"/>
            <a:r>
              <a:rPr lang="en-US" sz="8000" b="1" dirty="0" smtClean="0">
                <a:ln w="28575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LESSON #7</a:t>
            </a:r>
            <a:br>
              <a:rPr lang="en-US" sz="8000" b="1" dirty="0" smtClean="0">
                <a:ln w="28575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en-US" sz="8000" b="1" dirty="0" smtClean="0">
                <a:ln w="28575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DEATH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981200" y="4343400"/>
            <a:ext cx="6400800" cy="1752600"/>
          </a:xfrm>
        </p:spPr>
        <p:txBody>
          <a:bodyPr/>
          <a:lstStyle/>
          <a:p>
            <a:r>
              <a:rPr lang="en-US" sz="4400" dirty="0" smtClean="0">
                <a:ln w="28575">
                  <a:solidFill>
                    <a:schemeClr val="bg1"/>
                  </a:solidFill>
                </a:ln>
              </a:rPr>
              <a:t>Key Text: Ecclesiastes 9:5, 6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6019800" y="0"/>
            <a:ext cx="3124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w Cen MT Condensed Extra Bold" pitchFamily="34" charset="0"/>
              </a:rPr>
              <a:t>Small Group Bible </a:t>
            </a:r>
            <a:r>
              <a:rPr lang="en-US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w Cen MT Condensed Extra Bold" pitchFamily="34" charset="0"/>
              </a:rPr>
              <a:t>Study </a:t>
            </a:r>
            <a:r>
              <a:rPr lang="en-US" sz="2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w Cen MT Condensed Extra Bold" pitchFamily="34" charset="0"/>
              </a:rPr>
              <a:t>Guides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81000"/>
            <a:ext cx="68580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But will the dead be involved in this resurrection?  Lets see from </a:t>
            </a:r>
            <a:r>
              <a:rPr lang="en-US" sz="4000" dirty="0" smtClean="0">
                <a:solidFill>
                  <a:srgbClr val="FF0000"/>
                </a:solidFill>
              </a:rPr>
              <a:t>John 5:28, 29.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000" i="0" dirty="0" smtClean="0">
                <a:solidFill>
                  <a:srgbClr val="FF0000"/>
                </a:solidFill>
              </a:rPr>
              <a:t>POINT TO EMPHASIZE:</a:t>
            </a:r>
          </a:p>
          <a:p>
            <a:pPr lvl="1"/>
            <a:r>
              <a:rPr lang="en-US" sz="3600" i="0" dirty="0" smtClean="0"/>
              <a:t>No!  As we studied last week there are two resurrections:  the resurrection of life for the righteous at Christ’s second coming, and the resurrection of damnation, for the wicked at the end of the thousand years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81000"/>
            <a:ext cx="68580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Do we have a choice in which resurrection we shall be a part?  Our last text is </a:t>
            </a:r>
            <a:r>
              <a:rPr lang="en-US" sz="4000" dirty="0" smtClean="0">
                <a:solidFill>
                  <a:srgbClr val="FF0000"/>
                </a:solidFill>
              </a:rPr>
              <a:t>John 6:40.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400" i="0" dirty="0" smtClean="0">
                <a:solidFill>
                  <a:srgbClr val="FF0000"/>
                </a:solidFill>
              </a:rPr>
              <a:t>POINT TO EMPHASIZE:</a:t>
            </a:r>
          </a:p>
          <a:p>
            <a:pPr lvl="1"/>
            <a:r>
              <a:rPr lang="en-US" sz="4000" i="0" dirty="0" smtClean="0"/>
              <a:t>If we believe on Him—Jesus Christ—He will raise us up at the last day, and we shall put on immortality.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smtClean="0"/>
              <a:t>APPEAL: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i="0" smtClean="0"/>
              <a:t>The choice is ours.  Will we choose to disobey and receive God’s wrath— eternal death?  Or will we believe on him and receive everlasting life? Make the right choice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smtClean="0"/>
              <a:t>PRAYER:</a:t>
            </a:r>
          </a:p>
        </p:txBody>
      </p:sp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>
          <a:xfrm>
            <a:off x="0" y="2057400"/>
            <a:ext cx="9144000" cy="4525963"/>
          </a:xfrm>
        </p:spPr>
        <p:txBody>
          <a:bodyPr/>
          <a:lstStyle/>
          <a:p>
            <a:r>
              <a:rPr lang="en-US" i="0" smtClean="0"/>
              <a:t>Thank God for His love in giving us this choice.</a:t>
            </a:r>
          </a:p>
          <a:p>
            <a:r>
              <a:rPr lang="en-US" i="0" smtClean="0"/>
              <a:t>Pray that we shall believe, accept, and follow Christ so that we shall have eternal life.</a:t>
            </a:r>
          </a:p>
          <a:p>
            <a:r>
              <a:rPr lang="en-US" i="0" smtClean="0"/>
              <a:t>Remember the needs of the family.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smtClean="0"/>
              <a:t>PROJECTION:</a:t>
            </a:r>
          </a:p>
        </p:txBody>
      </p:sp>
      <p:sp>
        <p:nvSpPr>
          <p:cNvPr id="16387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400" i="0" smtClean="0"/>
              <a:t>Are there things we should do to accept Christ to believe on Him?  Next week we shall talk about “Conversion”.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286000" y="457200"/>
            <a:ext cx="6400800" cy="1143000"/>
          </a:xfrm>
        </p:spPr>
        <p:txBody>
          <a:bodyPr/>
          <a:lstStyle/>
          <a:p>
            <a:r>
              <a:rPr lang="en-US" sz="6000" smtClean="0"/>
              <a:t>LESSON #7—DEATH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400" i="0" dirty="0" smtClean="0">
                <a:solidFill>
                  <a:srgbClr val="C00000"/>
                </a:solidFill>
              </a:rPr>
              <a:t>Key Text: Ecclesiastes 9:5, 6 </a:t>
            </a:r>
            <a:r>
              <a:rPr lang="en-US" sz="3400" i="0" dirty="0" smtClean="0"/>
              <a:t>– “For the living know that they shall die: but the dead know not any thing, neither have they any more a reward; for the memory of them is forgotten.    Also their love, and their hatred, and their envy, is now perished; neither have they any more a portion for ever in any [thing] that is done under the sun.”</a:t>
            </a:r>
          </a:p>
          <a:p>
            <a:r>
              <a:rPr lang="en-GB" sz="3400" i="0" dirty="0" smtClean="0"/>
              <a:t>PRAYER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286000" y="457200"/>
            <a:ext cx="6400800" cy="1143000"/>
          </a:xfrm>
        </p:spPr>
        <p:txBody>
          <a:bodyPr/>
          <a:lstStyle/>
          <a:p>
            <a:r>
              <a:rPr lang="en-US" sz="6600" smtClean="0"/>
              <a:t>REVIEW: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i="0" smtClean="0"/>
              <a:t>Last week we discovered various events that happen before, during and after the millennium—that thousand year period following Christ’s second coming.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286000" y="457200"/>
            <a:ext cx="6400800" cy="1143000"/>
          </a:xfrm>
        </p:spPr>
        <p:txBody>
          <a:bodyPr/>
          <a:lstStyle/>
          <a:p>
            <a:r>
              <a:rPr lang="en-US" sz="6600" smtClean="0"/>
              <a:t>INTRODUCTION: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951037"/>
            <a:ext cx="9144000" cy="452596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0" dirty="0" smtClean="0"/>
              <a:t>This week we shall study about what happens to a person when he dies.  Our first text is </a:t>
            </a:r>
            <a:r>
              <a:rPr lang="en-US" i="0" dirty="0" smtClean="0">
                <a:solidFill>
                  <a:srgbClr val="FF0000"/>
                </a:solidFill>
              </a:rPr>
              <a:t>Ecclesiastes 9:5, 6.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i="0" dirty="0" smtClean="0">
                <a:solidFill>
                  <a:srgbClr val="FF0000"/>
                </a:solidFill>
              </a:rPr>
              <a:t>POINTS TO EMPHASIZE: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0" dirty="0" smtClean="0"/>
              <a:t>The living know they will eventually die.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0" dirty="0" smtClean="0"/>
              <a:t>The dead knows nothing.  They have no reward, love, hatred, envy, nor a portion in anything, for the memory of them is forgotten.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81000"/>
            <a:ext cx="68580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b="1" dirty="0" smtClean="0"/>
              <a:t>But where does man go when he dies?  </a:t>
            </a:r>
            <a:r>
              <a:rPr lang="en-US" sz="4400" b="1" dirty="0" smtClean="0">
                <a:solidFill>
                  <a:srgbClr val="C00000"/>
                </a:solidFill>
              </a:rPr>
              <a:t>Ecclesiastes 12:7.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981200"/>
            <a:ext cx="9144000" cy="48768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i="0" dirty="0" smtClean="0">
                <a:solidFill>
                  <a:srgbClr val="C00000"/>
                </a:solidFill>
              </a:rPr>
              <a:t>POINTS TO EMPHASIZE: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0" dirty="0" smtClean="0"/>
              <a:t>The dust (body) returns to the earth.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0" dirty="0" smtClean="0"/>
              <a:t>Ecclesiastes 3:20 says all are of the dust and all return to the dust.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0" dirty="0" smtClean="0"/>
              <a:t>The spirit—breath, or life-producing agency—returns to God.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0" dirty="0" smtClean="0"/>
              <a:t>Thus, death is the reverse of the creation process spoken of in Genesis 2:7.  At Creation, God formed man of the dust and breathed into him the breath of life.  This combination became a living soul.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dirty="0" smtClean="0"/>
              <a:t>What other characteristics are associated with death?  </a:t>
            </a:r>
            <a:r>
              <a:rPr lang="en-US" sz="4400" dirty="0" smtClean="0">
                <a:solidFill>
                  <a:srgbClr val="FF0000"/>
                </a:solidFill>
              </a:rPr>
              <a:t>Psalm 146:4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" y="2057400"/>
            <a:ext cx="9067800" cy="48006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i="0" dirty="0" smtClean="0">
                <a:solidFill>
                  <a:srgbClr val="FF0000"/>
                </a:solidFill>
              </a:rPr>
              <a:t>POINTS TO EMPHASIZE: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i="0" dirty="0" smtClean="0"/>
              <a:t>His breath goes forth.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0" dirty="0" smtClean="0"/>
              <a:t>He returns to the earth.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0" dirty="0" smtClean="0"/>
              <a:t>That very day his thoughts perish.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0" dirty="0" smtClean="0"/>
              <a:t>Psalm 6:5 says that in death there is no remembrance of the Lord.  No thanks is even given.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0" dirty="0" smtClean="0"/>
              <a:t>We would anticipate that the dead, if they went immediately to heaven, would praise the Lord there.  The psalmist says (Psalm 115:17) they don’t.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76200"/>
            <a:ext cx="7010400" cy="1828800"/>
          </a:xfrm>
        </p:spPr>
        <p:txBody>
          <a:bodyPr rtlCol="0">
            <a:noAutofit/>
          </a:bodyPr>
          <a:lstStyle/>
          <a:p>
            <a:pPr fontAlgn="auto">
              <a:lnSpc>
                <a:spcPts val="2700"/>
              </a:lnSpc>
              <a:spcAft>
                <a:spcPts val="0"/>
              </a:spcAft>
              <a:defRPr/>
            </a:pPr>
            <a:r>
              <a:rPr lang="en-US" sz="2800" dirty="0" smtClean="0"/>
              <a:t>A good example to use as a test case would be David, for he was considered a man after God’s own heart.  What was his condition at Pentecost, about one thousand years after his death?  Let’s turn to </a:t>
            </a:r>
            <a:r>
              <a:rPr lang="en-US" sz="2800" dirty="0" smtClean="0">
                <a:solidFill>
                  <a:srgbClr val="FF0000"/>
                </a:solidFill>
              </a:rPr>
              <a:t>Acts 2:29, 34.</a:t>
            </a:r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400" i="0" dirty="0" smtClean="0">
                <a:solidFill>
                  <a:srgbClr val="FF0000"/>
                </a:solidFill>
              </a:rPr>
              <a:t>POINT TO EMPHASIZE:</a:t>
            </a:r>
          </a:p>
          <a:p>
            <a:pPr lvl="1"/>
            <a:r>
              <a:rPr lang="en-US" sz="4000" i="0" dirty="0" smtClean="0"/>
              <a:t>At this time David had not yet ascended to heaven. David was still in his grave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81000"/>
            <a:ext cx="68580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/>
              <a:t>What was David’s understanding as to what would happen when he died? Our next text is </a:t>
            </a:r>
            <a:r>
              <a:rPr lang="en-US" sz="3600" dirty="0" smtClean="0">
                <a:solidFill>
                  <a:srgbClr val="FF0000"/>
                </a:solidFill>
              </a:rPr>
              <a:t>Psalm 17:15.</a:t>
            </a:r>
          </a:p>
        </p:txBody>
      </p:sp>
      <p:sp>
        <p:nvSpPr>
          <p:cNvPr id="1024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400" i="0" dirty="0" smtClean="0">
                <a:solidFill>
                  <a:srgbClr val="FF0000"/>
                </a:solidFill>
              </a:rPr>
              <a:t>POINTS TO EMPHASIZE:</a:t>
            </a:r>
          </a:p>
          <a:p>
            <a:pPr lvl="1"/>
            <a:r>
              <a:rPr lang="en-US" sz="4000" i="0" dirty="0" smtClean="0"/>
              <a:t>David recognized that he would not go immediately to heaven.</a:t>
            </a:r>
          </a:p>
          <a:p>
            <a:pPr lvl="1"/>
            <a:r>
              <a:rPr lang="en-US" sz="4000" i="0" dirty="0" smtClean="0"/>
              <a:t>He would awake in Christ’s likeness at the resurrection.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81000"/>
            <a:ext cx="68580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What happens at resurrection from the dead? </a:t>
            </a:r>
            <a:r>
              <a:rPr lang="en-US" sz="4000" dirty="0" smtClean="0">
                <a:solidFill>
                  <a:srgbClr val="FF0000"/>
                </a:solidFill>
              </a:rPr>
              <a:t>1 Thessalonians 4:16, 17.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000" i="0" dirty="0" smtClean="0">
                <a:solidFill>
                  <a:srgbClr val="FF0000"/>
                </a:solidFill>
              </a:rPr>
              <a:t>POINTS TO EMPHASIZE:</a:t>
            </a:r>
          </a:p>
          <a:p>
            <a:pPr lvl="1"/>
            <a:r>
              <a:rPr lang="en-US" sz="3600" i="0" dirty="0" smtClean="0"/>
              <a:t>When Christ comes, He gathers together from this earth the righteous dead and the righteous living.</a:t>
            </a:r>
          </a:p>
          <a:p>
            <a:pPr lvl="1"/>
            <a:r>
              <a:rPr lang="en-US" sz="3600" i="0" dirty="0" smtClean="0"/>
              <a:t>There would be no point of doing this if they are already in heaven.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A0A0A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736</Words>
  <Application>Microsoft Office PowerPoint</Application>
  <PresentationFormat>On-screen Show (4:3)</PresentationFormat>
  <Paragraphs>51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LESSON #7 DEATH</vt:lpstr>
      <vt:lpstr>LESSON #7—DEATH</vt:lpstr>
      <vt:lpstr>REVIEW:</vt:lpstr>
      <vt:lpstr>INTRODUCTION:</vt:lpstr>
      <vt:lpstr>But where does man go when he dies?  Ecclesiastes 12:7.</vt:lpstr>
      <vt:lpstr>What other characteristics are associated with death?  Psalm 146:4</vt:lpstr>
      <vt:lpstr>A good example to use as a test case would be David, for he was considered a man after God’s own heart.  What was his condition at Pentecost, about one thousand years after his death?  Let’s turn to Acts 2:29, 34.</vt:lpstr>
      <vt:lpstr>What was David’s understanding as to what would happen when he died? Our next text is Psalm 17:15.</vt:lpstr>
      <vt:lpstr>What happens at resurrection from the dead? 1 Thessalonians 4:16, 17.</vt:lpstr>
      <vt:lpstr>But will the dead be involved in this resurrection?  Lets see from John 5:28, 29.</vt:lpstr>
      <vt:lpstr>Do we have a choice in which resurrection we shall be a part?  Our last text is John 6:40.</vt:lpstr>
      <vt:lpstr>APPEAL:</vt:lpstr>
      <vt:lpstr>PRAYER:</vt:lpstr>
      <vt:lpstr>PROJECTION: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7—DEATH</dc:title>
  <dc:creator>Resha Muir</dc:creator>
  <cp:lastModifiedBy>User</cp:lastModifiedBy>
  <cp:revision>10</cp:revision>
  <dcterms:created xsi:type="dcterms:W3CDTF">2009-06-18T15:05:08Z</dcterms:created>
  <dcterms:modified xsi:type="dcterms:W3CDTF">2009-06-22T19:00:26Z</dcterms:modified>
</cp:coreProperties>
</file>