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9" r:id="rId2"/>
    <p:sldId id="256" r:id="rId3"/>
    <p:sldId id="257" r:id="rId4"/>
    <p:sldId id="258" r:id="rId5"/>
    <p:sldId id="259" r:id="rId6"/>
    <p:sldId id="260" r:id="rId7"/>
    <p:sldId id="261" r:id="rId8"/>
    <p:sldId id="262" r:id="rId9"/>
    <p:sldId id="263" r:id="rId10"/>
    <p:sldId id="264" r:id="rId11"/>
    <p:sldId id="265" r:id="rId12"/>
    <p:sldId id="270" r:id="rId13"/>
    <p:sldId id="271" r:id="rId14"/>
    <p:sldId id="266" r:id="rId15"/>
    <p:sldId id="267" r:id="rId16"/>
    <p:sldId id="268" r:id="rId1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11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grpSp>
        <p:nvGrpSpPr>
          <p:cNvPr id="10" name="Group 9"/>
          <p:cNvGrpSpPr/>
          <p:nvPr userDrawn="1"/>
        </p:nvGrpSpPr>
        <p:grpSpPr>
          <a:xfrm>
            <a:off x="0" y="0"/>
            <a:ext cx="9144000" cy="6858000"/>
            <a:chOff x="0" y="0"/>
            <a:chExt cx="9144000" cy="6858000"/>
          </a:xfrm>
        </p:grpSpPr>
        <p:pic>
          <p:nvPicPr>
            <p:cNvPr id="7" name="Picture 2" descr="E:\Sermon Illustrations\Sermons Evangelism\N_MILLEN\N044.JPG"/>
            <p:cNvPicPr>
              <a:picLocks noChangeAspect="1" noChangeArrowheads="1"/>
            </p:cNvPicPr>
            <p:nvPr userDrawn="1"/>
          </p:nvPicPr>
          <p:blipFill>
            <a:blip r:embed="rId2">
              <a:lum bright="70000" contrast="-70000"/>
            </a:blip>
            <a:srcRect/>
            <a:stretch>
              <a:fillRect/>
            </a:stretch>
          </p:blipFill>
          <p:spPr bwMode="auto">
            <a:xfrm>
              <a:off x="0" y="0"/>
              <a:ext cx="9144000" cy="6858000"/>
            </a:xfrm>
            <a:prstGeom prst="rect">
              <a:avLst/>
            </a:prstGeom>
            <a:noFill/>
          </p:spPr>
        </p:pic>
        <p:pic>
          <p:nvPicPr>
            <p:cNvPr id="9" name="Picture 8" descr="millenium - title.jpg"/>
            <p:cNvPicPr>
              <a:picLocks noChangeAspect="1"/>
            </p:cNvPicPr>
            <p:nvPr userDrawn="1"/>
          </p:nvPicPr>
          <p:blipFill>
            <a:blip r:embed="rId3"/>
            <a:srcRect t="25000" b="21250"/>
            <a:stretch>
              <a:fillRect/>
            </a:stretch>
          </p:blipFill>
          <p:spPr>
            <a:xfrm>
              <a:off x="0" y="1905000"/>
              <a:ext cx="9144000" cy="3276600"/>
            </a:xfrm>
            <a:prstGeom prst="rect">
              <a:avLst/>
            </a:prstGeom>
          </p:spPr>
        </p:pic>
        <p:pic>
          <p:nvPicPr>
            <p:cNvPr id="8" name="Picture 7" descr="millenium - title.jpg"/>
            <p:cNvPicPr>
              <a:picLocks noChangeAspect="1"/>
            </p:cNvPicPr>
            <p:nvPr userDrawn="1"/>
          </p:nvPicPr>
          <p:blipFill>
            <a:blip r:embed="rId3"/>
            <a:srcRect l="2187" t="7500" r="67813" b="57500"/>
            <a:stretch>
              <a:fillRect/>
            </a:stretch>
          </p:blipFill>
          <p:spPr>
            <a:xfrm>
              <a:off x="228600" y="685800"/>
              <a:ext cx="2719009" cy="2379133"/>
            </a:xfrm>
            <a:prstGeom prst="rect">
              <a:avLst/>
            </a:prstGeom>
          </p:spPr>
        </p:pic>
      </p:grpSp>
      <p:sp>
        <p:nvSpPr>
          <p:cNvPr id="2" name="Title 1"/>
          <p:cNvSpPr>
            <a:spLocks noGrp="1"/>
          </p:cNvSpPr>
          <p:nvPr>
            <p:ph type="ctrTitle"/>
          </p:nvPr>
        </p:nvSpPr>
        <p:spPr>
          <a:xfrm>
            <a:off x="762000" y="3048000"/>
            <a:ext cx="7772400" cy="1470025"/>
          </a:xfrm>
        </p:spPr>
        <p:txBody>
          <a:bodyPr>
            <a:noAutofit/>
          </a:bodyPr>
          <a:lstStyle>
            <a:lvl1pPr>
              <a:defRPr sz="5400">
                <a:latin typeface="Tw Cen MT Condensed Extra Bold"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447800" y="4572000"/>
            <a:ext cx="6400800" cy="1752600"/>
          </a:xfrm>
        </p:spPr>
        <p:txBody>
          <a:bodyPr/>
          <a:lstStyle>
            <a:lvl1pPr marL="0" indent="0" algn="ctr">
              <a:buNone/>
              <a:defRPr>
                <a:solidFill>
                  <a:srgbClr val="FF0000"/>
                </a:solidFill>
                <a:effectLst>
                  <a:glow rad="101600">
                    <a:schemeClr val="bg1">
                      <a:alpha val="60000"/>
                    </a:schemeClr>
                  </a:glow>
                </a:effectLst>
                <a:latin typeface="Tw Cen MT Condensed Extra Bold"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0669AE10-8DBF-4E1B-B6C2-5F4FD9F91F94}" type="datetimeFigureOut">
              <a:rPr lang="en-US"/>
              <a:pPr>
                <a:defRPr/>
              </a:pPr>
              <a:t>6/24/2009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702DB2B-EC07-4F5A-AEB0-2D035B32D5F4}"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6C080E0-43C7-4AC2-9CFE-6387D7518AC9}" type="datetimeFigureOut">
              <a:rPr lang="en-US"/>
              <a:pPr>
                <a:defRPr/>
              </a:pPr>
              <a:t>6/24/2009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BB71FB3-AE68-4A37-B65F-2BAC75D772B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DC1300B-4C45-40CC-BB70-C9A13680AC2C}" type="datetimeFigureOut">
              <a:rPr lang="en-US"/>
              <a:pPr>
                <a:defRPr/>
              </a:pPr>
              <a:t>6/24/2009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4B7088D-81D9-4D06-9D86-88A0F67BC060}"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a:p>
        </p:txBody>
      </p:sp>
      <p:sp>
        <p:nvSpPr>
          <p:cNvPr id="3" name="Text Placeholder 2"/>
          <p:cNvSpPr>
            <a:spLocks noGrp="1"/>
          </p:cNvSpPr>
          <p:nvPr>
            <p:ph type="body" idx="1"/>
          </p:nvPr>
        </p:nvSpPr>
        <p:spPr/>
        <p:txBody>
          <a:bodyPr/>
          <a:lstStyle>
            <a:lvl1pPr>
              <a:defRPr i="1">
                <a:solidFill>
                  <a:schemeClr val="tx1">
                    <a:lumMod val="95000"/>
                    <a:lumOff val="5000"/>
                  </a:schemeClr>
                </a:solidFill>
              </a:defRPr>
            </a:lvl1pPr>
            <a:lvl2pPr>
              <a:defRPr i="1">
                <a:solidFill>
                  <a:schemeClr val="tx1">
                    <a:lumMod val="95000"/>
                    <a:lumOff val="5000"/>
                  </a:schemeClr>
                </a:solidFill>
              </a:defRPr>
            </a:lvl2pPr>
            <a:lvl3pPr>
              <a:defRPr i="1">
                <a:solidFill>
                  <a:schemeClr val="tx1">
                    <a:lumMod val="95000"/>
                    <a:lumOff val="5000"/>
                  </a:schemeClr>
                </a:solidFill>
              </a:defRPr>
            </a:lvl3pPr>
            <a:lvl4pPr>
              <a:defRPr i="1">
                <a:solidFill>
                  <a:schemeClr val="tx1">
                    <a:lumMod val="95000"/>
                    <a:lumOff val="5000"/>
                  </a:schemeClr>
                </a:solidFill>
              </a:defRPr>
            </a:lvl4pPr>
            <a:lvl5pPr>
              <a:defRPr i="1">
                <a:solidFill>
                  <a:schemeClr val="tx1">
                    <a:lumMod val="95000"/>
                    <a:lumOff val="5000"/>
                  </a:schemeClr>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8FFABE4-2A2A-4BF5-920D-158B15E106C7}" type="datetimeFigureOut">
              <a:rPr lang="en-US"/>
              <a:pPr>
                <a:defRPr/>
              </a:pPr>
              <a:t>6/24/2009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1694423-F8AA-405A-B3BA-458E4D104B9D}" type="slidenum">
              <a:rPr lang="en-US"/>
              <a:pPr>
                <a:defRPr/>
              </a:pPr>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0F077A8-1DAF-42E3-BF21-6405DCE24514}" type="datetimeFigureOut">
              <a:rPr lang="en-US"/>
              <a:pPr>
                <a:defRPr/>
              </a:pPr>
              <a:t>6/24/2009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5E0C871-AB24-4605-B173-12471C624A99}"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73343CC1-F2EA-4BFE-89B0-83067A9F0DD5}" type="datetimeFigureOut">
              <a:rPr lang="en-US"/>
              <a:pPr>
                <a:defRPr/>
              </a:pPr>
              <a:t>6/24/2009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62BA90C-C368-4EC4-A0A8-DEA0E5DD6348}"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532719A6-65C2-4F45-931B-25387A08E0F3}" type="datetimeFigureOut">
              <a:rPr lang="en-US"/>
              <a:pPr>
                <a:defRPr/>
              </a:pPr>
              <a:t>6/24/2009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7F526F5-2BBE-4170-8B7A-CDCAA11E682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1D2AD5B4-8753-4E49-A835-32D135B60571}" type="datetimeFigureOut">
              <a:rPr lang="en-US"/>
              <a:pPr>
                <a:defRPr/>
              </a:pPr>
              <a:t>6/24/2009</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6A366060-0401-4542-8ECF-16CCBC937DCE}"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39BC004D-E666-4EF2-9D0E-230ACC84631A}" type="datetimeFigureOut">
              <a:rPr lang="en-US"/>
              <a:pPr>
                <a:defRPr/>
              </a:pPr>
              <a:t>6/24/2009</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9A3D2AE9-C3BC-4D0B-97B1-40B751B0B09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37E8AC2-FB31-430E-B38C-FF9EEB00C6FB}" type="datetimeFigureOut">
              <a:rPr lang="en-US"/>
              <a:pPr>
                <a:defRPr/>
              </a:pPr>
              <a:t>6/24/2009</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BEC78A0C-D84C-4EF7-BB19-1C1B7E5DE94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95CB5A8-2A0D-47D7-8B3D-2F32A66A61DD}" type="datetimeFigureOut">
              <a:rPr lang="en-US"/>
              <a:pPr>
                <a:defRPr/>
              </a:pPr>
              <a:t>6/24/2009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0014F84-3C3C-4D01-B6D5-DE1E8FB90FA9}"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CF94AEC-5BED-4FB1-BFBE-6FE9BD08BCC9}" type="datetimeFigureOut">
              <a:rPr lang="en-US"/>
              <a:pPr>
                <a:defRPr/>
              </a:pPr>
              <a:t>6/24/2009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785999A-0ED4-4538-9B9C-24B9083159A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pic>
        <p:nvPicPr>
          <p:cNvPr id="2" name="Picture 2" descr="E:\Sermon Illustrations\Sermons Evangelism\N_MILLEN\N044.JPG"/>
          <p:cNvPicPr>
            <a:picLocks noChangeAspect="1" noChangeArrowheads="1"/>
          </p:cNvPicPr>
          <p:nvPr userDrawn="1"/>
        </p:nvPicPr>
        <p:blipFill>
          <a:blip r:embed="rId15">
            <a:lum bright="70000" contrast="-70000"/>
          </a:blip>
          <a:srcRect/>
          <a:stretch>
            <a:fillRect/>
          </a:stretch>
        </p:blipFill>
        <p:spPr bwMode="auto">
          <a:xfrm>
            <a:off x="0" y="0"/>
            <a:ext cx="9144000" cy="6858000"/>
          </a:xfrm>
          <a:prstGeom prst="rect">
            <a:avLst/>
          </a:prstGeom>
          <a:noFill/>
        </p:spPr>
      </p:pic>
      <p:pic>
        <p:nvPicPr>
          <p:cNvPr id="9" name="Picture 8" descr="millenium - text.jpg"/>
          <p:cNvPicPr>
            <a:picLocks noChangeAspect="1"/>
          </p:cNvPicPr>
          <p:nvPr userDrawn="1"/>
        </p:nvPicPr>
        <p:blipFill>
          <a:blip r:embed="rId14"/>
          <a:srcRect b="69484"/>
          <a:stretch>
            <a:fillRect/>
          </a:stretch>
        </p:blipFill>
        <p:spPr>
          <a:xfrm>
            <a:off x="0" y="0"/>
            <a:ext cx="9144000" cy="2040467"/>
          </a:xfrm>
          <a:prstGeom prst="rect">
            <a:avLst/>
          </a:prstGeom>
        </p:spPr>
      </p:pic>
      <p:sp>
        <p:nvSpPr>
          <p:cNvPr id="1026" name="Title Placeholder 1"/>
          <p:cNvSpPr>
            <a:spLocks noGrp="1"/>
          </p:cNvSpPr>
          <p:nvPr>
            <p:ph type="title"/>
          </p:nvPr>
        </p:nvSpPr>
        <p:spPr bwMode="auto">
          <a:xfrm>
            <a:off x="2286000" y="304800"/>
            <a:ext cx="6705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152400" y="2133600"/>
            <a:ext cx="88392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3CA1C509-BC2C-43F7-AEF7-F5BECC434B4B}" type="datetimeFigureOut">
              <a:rPr lang="en-US"/>
              <a:pPr>
                <a:defRPr/>
              </a:pPr>
              <a:t>6/24/2009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364615A2-6557-4988-A81C-4E5220F7568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27">
                                            <p:txEl>
                                              <p:pRg st="0" end="0"/>
                                            </p:txEl>
                                          </p:spTgt>
                                        </p:tgtEl>
                                        <p:attrNameLst>
                                          <p:attrName>style.visibility</p:attrName>
                                        </p:attrNameLst>
                                      </p:cBhvr>
                                      <p:to>
                                        <p:strVal val="visible"/>
                                      </p:to>
                                    </p:set>
                                    <p:anim calcmode="lin" valueType="num">
                                      <p:cBhvr additive="base">
                                        <p:cTn id="7" dur="500" fill="hold"/>
                                        <p:tgtEl>
                                          <p:spTgt spid="102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27">
                                            <p:txEl>
                                              <p:pRg st="1" end="1"/>
                                            </p:txEl>
                                          </p:spTgt>
                                        </p:tgtEl>
                                        <p:attrNameLst>
                                          <p:attrName>style.visibility</p:attrName>
                                        </p:attrNameLst>
                                      </p:cBhvr>
                                      <p:to>
                                        <p:strVal val="visible"/>
                                      </p:to>
                                    </p:set>
                                    <p:anim calcmode="lin" valueType="num">
                                      <p:cBhvr additive="base">
                                        <p:cTn id="13" dur="500" fill="hold"/>
                                        <p:tgtEl>
                                          <p:spTgt spid="102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2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27">
                                            <p:txEl>
                                              <p:pRg st="2" end="2"/>
                                            </p:txEl>
                                          </p:spTgt>
                                        </p:tgtEl>
                                        <p:attrNameLst>
                                          <p:attrName>style.visibility</p:attrName>
                                        </p:attrNameLst>
                                      </p:cBhvr>
                                      <p:to>
                                        <p:strVal val="visible"/>
                                      </p:to>
                                    </p:set>
                                    <p:anim calcmode="lin" valueType="num">
                                      <p:cBhvr additive="base">
                                        <p:cTn id="19" dur="500" fill="hold"/>
                                        <p:tgtEl>
                                          <p:spTgt spid="102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2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27">
                                            <p:txEl>
                                              <p:pRg st="3" end="3"/>
                                            </p:txEl>
                                          </p:spTgt>
                                        </p:tgtEl>
                                        <p:attrNameLst>
                                          <p:attrName>style.visibility</p:attrName>
                                        </p:attrNameLst>
                                      </p:cBhvr>
                                      <p:to>
                                        <p:strVal val="visible"/>
                                      </p:to>
                                    </p:set>
                                    <p:anim calcmode="lin" valueType="num">
                                      <p:cBhvr additive="base">
                                        <p:cTn id="25" dur="500" fill="hold"/>
                                        <p:tgtEl>
                                          <p:spTgt spid="102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2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27">
                                            <p:txEl>
                                              <p:pRg st="4" end="4"/>
                                            </p:txEl>
                                          </p:spTgt>
                                        </p:tgtEl>
                                        <p:attrNameLst>
                                          <p:attrName>style.visibility</p:attrName>
                                        </p:attrNameLst>
                                      </p:cBhvr>
                                      <p:to>
                                        <p:strVal val="visible"/>
                                      </p:to>
                                    </p:set>
                                    <p:anim calcmode="lin" valueType="num">
                                      <p:cBhvr additive="base">
                                        <p:cTn id="31" dur="500" fill="hold"/>
                                        <p:tgtEl>
                                          <p:spTgt spid="102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02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7" grpId="0" build="p">
        <p:tmplLst>
          <p:tmpl lvl="1">
            <p:tnLst>
              <p:par>
                <p:cTn presetID="2" presetClass="entr" presetSubtype="4"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additive="base">
                        <p:cTn dur="500" fill="hold"/>
                        <p:tgtEl>
                          <p:spTgt spid="1027"/>
                        </p:tgtEl>
                        <p:attrNameLst>
                          <p:attrName>ppt_x</p:attrName>
                        </p:attrNameLst>
                      </p:cBhvr>
                      <p:tavLst>
                        <p:tav tm="0">
                          <p:val>
                            <p:strVal val="#ppt_x"/>
                          </p:val>
                        </p:tav>
                        <p:tav tm="100000">
                          <p:val>
                            <p:strVal val="#ppt_x"/>
                          </p:val>
                        </p:tav>
                      </p:tavLst>
                    </p:anim>
                    <p:anim calcmode="lin" valueType="num">
                      <p:cBhvr additive="base">
                        <p:cTn dur="500" fill="hold"/>
                        <p:tgtEl>
                          <p:spTgt spid="1027"/>
                        </p:tgtEl>
                        <p:attrNameLst>
                          <p:attrName>ppt_y</p:attrName>
                        </p:attrNameLst>
                      </p:cBhvr>
                      <p:tavLst>
                        <p:tav tm="0">
                          <p:val>
                            <p:strVal val="1+#ppt_h/2"/>
                          </p:val>
                        </p:tav>
                        <p:tav tm="100000">
                          <p:val>
                            <p:strVal val="#ppt_y"/>
                          </p:val>
                        </p:tav>
                      </p:tavLst>
                    </p:anim>
                  </p:childTnLst>
                </p:cTn>
              </p:par>
            </p:tnLst>
          </p:tmpl>
          <p:tmpl lvl="2">
            <p:tnLst>
              <p:par>
                <p:cTn presetID="2" presetClass="entr" presetSubtype="4"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additive="base">
                        <p:cTn dur="500" fill="hold"/>
                        <p:tgtEl>
                          <p:spTgt spid="1027"/>
                        </p:tgtEl>
                        <p:attrNameLst>
                          <p:attrName>ppt_x</p:attrName>
                        </p:attrNameLst>
                      </p:cBhvr>
                      <p:tavLst>
                        <p:tav tm="0">
                          <p:val>
                            <p:strVal val="#ppt_x"/>
                          </p:val>
                        </p:tav>
                        <p:tav tm="100000">
                          <p:val>
                            <p:strVal val="#ppt_x"/>
                          </p:val>
                        </p:tav>
                      </p:tavLst>
                    </p:anim>
                    <p:anim calcmode="lin" valueType="num">
                      <p:cBhvr additive="base">
                        <p:cTn dur="500" fill="hold"/>
                        <p:tgtEl>
                          <p:spTgt spid="1027"/>
                        </p:tgtEl>
                        <p:attrNameLst>
                          <p:attrName>ppt_y</p:attrName>
                        </p:attrNameLst>
                      </p:cBhvr>
                      <p:tavLst>
                        <p:tav tm="0">
                          <p:val>
                            <p:strVal val="1+#ppt_h/2"/>
                          </p:val>
                        </p:tav>
                        <p:tav tm="100000">
                          <p:val>
                            <p:strVal val="#ppt_y"/>
                          </p:val>
                        </p:tav>
                      </p:tavLst>
                    </p:anim>
                  </p:childTnLst>
                </p:cTn>
              </p:par>
            </p:tnLst>
          </p:tmpl>
          <p:tmpl lvl="3">
            <p:tnLst>
              <p:par>
                <p:cTn presetID="2" presetClass="entr" presetSubtype="4"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additive="base">
                        <p:cTn dur="500" fill="hold"/>
                        <p:tgtEl>
                          <p:spTgt spid="1027"/>
                        </p:tgtEl>
                        <p:attrNameLst>
                          <p:attrName>ppt_x</p:attrName>
                        </p:attrNameLst>
                      </p:cBhvr>
                      <p:tavLst>
                        <p:tav tm="0">
                          <p:val>
                            <p:strVal val="#ppt_x"/>
                          </p:val>
                        </p:tav>
                        <p:tav tm="100000">
                          <p:val>
                            <p:strVal val="#ppt_x"/>
                          </p:val>
                        </p:tav>
                      </p:tavLst>
                    </p:anim>
                    <p:anim calcmode="lin" valueType="num">
                      <p:cBhvr additive="base">
                        <p:cTn dur="500" fill="hold"/>
                        <p:tgtEl>
                          <p:spTgt spid="1027"/>
                        </p:tgtEl>
                        <p:attrNameLst>
                          <p:attrName>ppt_y</p:attrName>
                        </p:attrNameLst>
                      </p:cBhvr>
                      <p:tavLst>
                        <p:tav tm="0">
                          <p:val>
                            <p:strVal val="1+#ppt_h/2"/>
                          </p:val>
                        </p:tav>
                        <p:tav tm="100000">
                          <p:val>
                            <p:strVal val="#ppt_y"/>
                          </p:val>
                        </p:tav>
                      </p:tavLst>
                    </p:anim>
                  </p:childTnLst>
                </p:cTn>
              </p:par>
            </p:tnLst>
          </p:tmpl>
          <p:tmpl lvl="4">
            <p:tnLst>
              <p:par>
                <p:cTn presetID="2" presetClass="entr" presetSubtype="4"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additive="base">
                        <p:cTn dur="500" fill="hold"/>
                        <p:tgtEl>
                          <p:spTgt spid="1027"/>
                        </p:tgtEl>
                        <p:attrNameLst>
                          <p:attrName>ppt_x</p:attrName>
                        </p:attrNameLst>
                      </p:cBhvr>
                      <p:tavLst>
                        <p:tav tm="0">
                          <p:val>
                            <p:strVal val="#ppt_x"/>
                          </p:val>
                        </p:tav>
                        <p:tav tm="100000">
                          <p:val>
                            <p:strVal val="#ppt_x"/>
                          </p:val>
                        </p:tav>
                      </p:tavLst>
                    </p:anim>
                    <p:anim calcmode="lin" valueType="num">
                      <p:cBhvr additive="base">
                        <p:cTn dur="500" fill="hold"/>
                        <p:tgtEl>
                          <p:spTgt spid="1027"/>
                        </p:tgtEl>
                        <p:attrNameLst>
                          <p:attrName>ppt_y</p:attrName>
                        </p:attrNameLst>
                      </p:cBhvr>
                      <p:tavLst>
                        <p:tav tm="0">
                          <p:val>
                            <p:strVal val="1+#ppt_h/2"/>
                          </p:val>
                        </p:tav>
                        <p:tav tm="100000">
                          <p:val>
                            <p:strVal val="#ppt_y"/>
                          </p:val>
                        </p:tav>
                      </p:tavLst>
                    </p:anim>
                  </p:childTnLst>
                </p:cTn>
              </p:par>
            </p:tnLst>
          </p:tmpl>
          <p:tmpl lvl="5">
            <p:tnLst>
              <p:par>
                <p:cTn presetID="2" presetClass="entr" presetSubtype="4"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additive="base">
                        <p:cTn dur="500" fill="hold"/>
                        <p:tgtEl>
                          <p:spTgt spid="1027"/>
                        </p:tgtEl>
                        <p:attrNameLst>
                          <p:attrName>ppt_x</p:attrName>
                        </p:attrNameLst>
                      </p:cBhvr>
                      <p:tavLst>
                        <p:tav tm="0">
                          <p:val>
                            <p:strVal val="#ppt_x"/>
                          </p:val>
                        </p:tav>
                        <p:tav tm="100000">
                          <p:val>
                            <p:strVal val="#ppt_x"/>
                          </p:val>
                        </p:tav>
                      </p:tavLst>
                    </p:anim>
                    <p:anim calcmode="lin" valueType="num">
                      <p:cBhvr additive="base">
                        <p:cTn dur="500" fill="hold"/>
                        <p:tgtEl>
                          <p:spTgt spid="1027"/>
                        </p:tgtEl>
                        <p:attrNameLst>
                          <p:attrName>ppt_y</p:attrName>
                        </p:attrNameLst>
                      </p:cBhvr>
                      <p:tavLst>
                        <p:tav tm="0">
                          <p:val>
                            <p:strVal val="1+#ppt_h/2"/>
                          </p:val>
                        </p:tav>
                        <p:tav tm="100000">
                          <p:val>
                            <p:strVal val="#ppt_y"/>
                          </p:val>
                        </p:tav>
                      </p:tavLst>
                    </p:anim>
                  </p:childTnLst>
                </p:cTn>
              </p:par>
            </p:tnLst>
          </p:tmpl>
        </p:tmplLst>
      </p:bldP>
    </p:bldLst>
  </p:timing>
  <p:txStyles>
    <p:titleStyle>
      <a:lvl1pPr algn="ctr" rtl="0" fontAlgn="base">
        <a:spcBef>
          <a:spcPct val="0"/>
        </a:spcBef>
        <a:spcAft>
          <a:spcPct val="0"/>
        </a:spcAft>
        <a:defRPr sz="5400" kern="1200">
          <a:ln w="12700">
            <a:solidFill>
              <a:schemeClr val="bg1"/>
            </a:solidFill>
          </a:ln>
          <a:solidFill>
            <a:schemeClr val="tx1"/>
          </a:solidFill>
          <a:latin typeface="Tw Cen MT Condensed Extra Bold" pitchFamily="34" charset="0"/>
          <a:ea typeface="+mj-ea"/>
          <a:cs typeface="+mj-cs"/>
        </a:defRPr>
      </a:lvl1pPr>
      <a:lvl2pPr algn="ctr" rtl="0" fontAlgn="base">
        <a:spcBef>
          <a:spcPct val="0"/>
        </a:spcBef>
        <a:spcAft>
          <a:spcPct val="0"/>
        </a:spcAft>
        <a:defRPr sz="5400">
          <a:solidFill>
            <a:schemeClr val="tx1"/>
          </a:solidFill>
          <a:latin typeface="Tw Cen MT Condensed Extra Bold" pitchFamily="34" charset="0"/>
        </a:defRPr>
      </a:lvl2pPr>
      <a:lvl3pPr algn="ctr" rtl="0" fontAlgn="base">
        <a:spcBef>
          <a:spcPct val="0"/>
        </a:spcBef>
        <a:spcAft>
          <a:spcPct val="0"/>
        </a:spcAft>
        <a:defRPr sz="5400">
          <a:solidFill>
            <a:schemeClr val="tx1"/>
          </a:solidFill>
          <a:latin typeface="Tw Cen MT Condensed Extra Bold" pitchFamily="34" charset="0"/>
        </a:defRPr>
      </a:lvl3pPr>
      <a:lvl4pPr algn="ctr" rtl="0" fontAlgn="base">
        <a:spcBef>
          <a:spcPct val="0"/>
        </a:spcBef>
        <a:spcAft>
          <a:spcPct val="0"/>
        </a:spcAft>
        <a:defRPr sz="5400">
          <a:solidFill>
            <a:schemeClr val="tx1"/>
          </a:solidFill>
          <a:latin typeface="Tw Cen MT Condensed Extra Bold" pitchFamily="34" charset="0"/>
        </a:defRPr>
      </a:lvl4pPr>
      <a:lvl5pPr algn="ctr" rtl="0" fontAlgn="base">
        <a:spcBef>
          <a:spcPct val="0"/>
        </a:spcBef>
        <a:spcAft>
          <a:spcPct val="0"/>
        </a:spcAft>
        <a:defRPr sz="5400">
          <a:solidFill>
            <a:schemeClr val="tx1"/>
          </a:solidFill>
          <a:latin typeface="Tw Cen MT Condensed Extra Bold" pitchFamily="34" charset="0"/>
        </a:defRPr>
      </a:lvl5pPr>
      <a:lvl6pPr marL="457200" algn="ctr" rtl="0" fontAlgn="base">
        <a:spcBef>
          <a:spcPct val="0"/>
        </a:spcBef>
        <a:spcAft>
          <a:spcPct val="0"/>
        </a:spcAft>
        <a:defRPr sz="5400">
          <a:solidFill>
            <a:schemeClr val="tx1"/>
          </a:solidFill>
          <a:latin typeface="Tw Cen MT Condensed Extra Bold" pitchFamily="34" charset="0"/>
        </a:defRPr>
      </a:lvl6pPr>
      <a:lvl7pPr marL="914400" algn="ctr" rtl="0" fontAlgn="base">
        <a:spcBef>
          <a:spcPct val="0"/>
        </a:spcBef>
        <a:spcAft>
          <a:spcPct val="0"/>
        </a:spcAft>
        <a:defRPr sz="5400">
          <a:solidFill>
            <a:schemeClr val="tx1"/>
          </a:solidFill>
          <a:latin typeface="Tw Cen MT Condensed Extra Bold" pitchFamily="34" charset="0"/>
        </a:defRPr>
      </a:lvl7pPr>
      <a:lvl8pPr marL="1371600" algn="ctr" rtl="0" fontAlgn="base">
        <a:spcBef>
          <a:spcPct val="0"/>
        </a:spcBef>
        <a:spcAft>
          <a:spcPct val="0"/>
        </a:spcAft>
        <a:defRPr sz="5400">
          <a:solidFill>
            <a:schemeClr val="tx1"/>
          </a:solidFill>
          <a:latin typeface="Tw Cen MT Condensed Extra Bold" pitchFamily="34" charset="0"/>
        </a:defRPr>
      </a:lvl8pPr>
      <a:lvl9pPr marL="1828800" algn="ctr" rtl="0" fontAlgn="base">
        <a:spcBef>
          <a:spcPct val="0"/>
        </a:spcBef>
        <a:spcAft>
          <a:spcPct val="0"/>
        </a:spcAft>
        <a:defRPr sz="5400">
          <a:solidFill>
            <a:schemeClr val="tx1"/>
          </a:solidFill>
          <a:latin typeface="Tw Cen MT Condensed Extra Bold" pitchFamily="34" charset="0"/>
        </a:defRPr>
      </a:lvl9pPr>
    </p:titleStyle>
    <p:bodyStyle>
      <a:lvl1pPr marL="342900" indent="-342900" algn="l" rtl="0" fontAlgn="base">
        <a:spcBef>
          <a:spcPct val="20000"/>
        </a:spcBef>
        <a:spcAft>
          <a:spcPct val="0"/>
        </a:spcAft>
        <a:buFont typeface="Arial" charset="0"/>
        <a:buChar char="•"/>
        <a:defRPr sz="3200" i="1" kern="1200">
          <a:solidFill>
            <a:srgbClr val="0D0D0D"/>
          </a:solidFill>
          <a:latin typeface="Tw Cen MT Condensed Extra Bold" pitchFamily="34" charset="0"/>
          <a:ea typeface="+mn-ea"/>
          <a:cs typeface="+mn-cs"/>
        </a:defRPr>
      </a:lvl1pPr>
      <a:lvl2pPr marL="742950" indent="-285750" algn="l" rtl="0" fontAlgn="base">
        <a:spcBef>
          <a:spcPct val="20000"/>
        </a:spcBef>
        <a:spcAft>
          <a:spcPct val="0"/>
        </a:spcAft>
        <a:buFont typeface="Arial" charset="0"/>
        <a:buChar char="–"/>
        <a:defRPr sz="2800" i="1" kern="1200">
          <a:solidFill>
            <a:srgbClr val="0D0D0D"/>
          </a:solidFill>
          <a:latin typeface="Tw Cen MT Condensed Extra Bold" pitchFamily="34" charset="0"/>
          <a:ea typeface="+mn-ea"/>
          <a:cs typeface="+mn-cs"/>
        </a:defRPr>
      </a:lvl2pPr>
      <a:lvl3pPr marL="1143000" indent="-228600" algn="l" rtl="0" fontAlgn="base">
        <a:spcBef>
          <a:spcPct val="20000"/>
        </a:spcBef>
        <a:spcAft>
          <a:spcPct val="0"/>
        </a:spcAft>
        <a:buFont typeface="Arial" charset="0"/>
        <a:buChar char="•"/>
        <a:defRPr sz="2400" i="1" kern="1200">
          <a:solidFill>
            <a:srgbClr val="0D0D0D"/>
          </a:solidFill>
          <a:latin typeface="Tw Cen MT Condensed Extra Bold" pitchFamily="34" charset="0"/>
          <a:ea typeface="+mn-ea"/>
          <a:cs typeface="+mn-cs"/>
        </a:defRPr>
      </a:lvl3pPr>
      <a:lvl4pPr marL="1600200" indent="-228600" algn="l" rtl="0" fontAlgn="base">
        <a:spcBef>
          <a:spcPct val="20000"/>
        </a:spcBef>
        <a:spcAft>
          <a:spcPct val="0"/>
        </a:spcAft>
        <a:buFont typeface="Arial" charset="0"/>
        <a:buChar char="–"/>
        <a:defRPr sz="2000" i="1" kern="1200">
          <a:solidFill>
            <a:srgbClr val="0D0D0D"/>
          </a:solidFill>
          <a:latin typeface="Tw Cen MT Condensed Extra Bold" pitchFamily="34" charset="0"/>
          <a:ea typeface="+mn-ea"/>
          <a:cs typeface="+mn-cs"/>
        </a:defRPr>
      </a:lvl4pPr>
      <a:lvl5pPr marL="2057400" indent="-228600" algn="l" rtl="0" fontAlgn="base">
        <a:spcBef>
          <a:spcPct val="20000"/>
        </a:spcBef>
        <a:spcAft>
          <a:spcPct val="0"/>
        </a:spcAft>
        <a:buFont typeface="Arial" charset="0"/>
        <a:buChar char="»"/>
        <a:defRPr sz="2000" i="1" kern="1200">
          <a:solidFill>
            <a:srgbClr val="0D0D0D"/>
          </a:solidFill>
          <a:latin typeface="Tw Cen MT Condensed Extra Bold"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762000" y="2514600"/>
            <a:ext cx="7772400" cy="1470025"/>
          </a:xfrm>
        </p:spPr>
        <p:txBody>
          <a:bodyPr/>
          <a:lstStyle/>
          <a:p>
            <a:r>
              <a:rPr lang="en-US" sz="7200" dirty="0" smtClean="0">
                <a:ln w="19050">
                  <a:solidFill>
                    <a:schemeClr val="bg1"/>
                  </a:solidFill>
                </a:ln>
                <a:effectLst/>
              </a:rPr>
              <a:t>LESSON 6 </a:t>
            </a:r>
            <a:br>
              <a:rPr lang="en-US" sz="7200" dirty="0" smtClean="0">
                <a:ln w="19050">
                  <a:solidFill>
                    <a:schemeClr val="bg1"/>
                  </a:solidFill>
                </a:ln>
                <a:effectLst/>
              </a:rPr>
            </a:br>
            <a:r>
              <a:rPr lang="en-US" sz="7200" dirty="0" smtClean="0">
                <a:ln w="19050">
                  <a:solidFill>
                    <a:schemeClr val="bg1"/>
                  </a:solidFill>
                </a:ln>
                <a:effectLst/>
              </a:rPr>
              <a:t>THE MILLENIUM</a:t>
            </a:r>
          </a:p>
        </p:txBody>
      </p:sp>
      <p:sp>
        <p:nvSpPr>
          <p:cNvPr id="3075" name="Subtitle 2"/>
          <p:cNvSpPr>
            <a:spLocks noGrp="1"/>
          </p:cNvSpPr>
          <p:nvPr>
            <p:ph type="subTitle" idx="1"/>
          </p:nvPr>
        </p:nvSpPr>
        <p:spPr>
          <a:xfrm>
            <a:off x="1447800" y="4191000"/>
            <a:ext cx="6400800" cy="1752600"/>
          </a:xfrm>
        </p:spPr>
        <p:txBody>
          <a:bodyPr/>
          <a:lstStyle/>
          <a:p>
            <a:r>
              <a:rPr lang="en-US" sz="4400" i="0" dirty="0" smtClean="0">
                <a:ln>
                  <a:solidFill>
                    <a:schemeClr val="bg1"/>
                  </a:solidFill>
                </a:ln>
                <a:solidFill>
                  <a:srgbClr val="0000FF"/>
                </a:solidFill>
              </a:rPr>
              <a:t>Key Text: Revelation 20:5</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457200"/>
            <a:ext cx="6858000" cy="1143000"/>
          </a:xfrm>
        </p:spPr>
        <p:txBody>
          <a:bodyPr rtlCol="0">
            <a:noAutofit/>
          </a:bodyPr>
          <a:lstStyle/>
          <a:p>
            <a:pPr fontAlgn="auto">
              <a:spcAft>
                <a:spcPts val="0"/>
              </a:spcAft>
              <a:defRPr/>
            </a:pPr>
            <a:r>
              <a:rPr lang="en-US" sz="3000" dirty="0" smtClean="0"/>
              <a:t>When the wicked dead are resurrected at the end of the thousand years, what happens to Satan, and what does he attempt to do?  Let us look at </a:t>
            </a:r>
            <a:r>
              <a:rPr lang="en-US" sz="3000" dirty="0" smtClean="0">
                <a:solidFill>
                  <a:srgbClr val="0000FF"/>
                </a:solidFill>
              </a:rPr>
              <a:t>Revelation 20:7-9, 14.</a:t>
            </a:r>
          </a:p>
        </p:txBody>
      </p:sp>
      <p:sp>
        <p:nvSpPr>
          <p:cNvPr id="3" name="Text Placeholder 2"/>
          <p:cNvSpPr>
            <a:spLocks noGrp="1"/>
          </p:cNvSpPr>
          <p:nvPr>
            <p:ph type="body" idx="1"/>
          </p:nvPr>
        </p:nvSpPr>
        <p:spPr/>
        <p:txBody>
          <a:bodyPr rtlCol="0">
            <a:normAutofit/>
          </a:bodyPr>
          <a:lstStyle/>
          <a:p>
            <a:pPr fontAlgn="auto">
              <a:spcAft>
                <a:spcPts val="0"/>
              </a:spcAft>
              <a:buFont typeface="Arial" pitchFamily="34" charset="0"/>
              <a:buChar char="•"/>
              <a:defRPr/>
            </a:pPr>
            <a:r>
              <a:rPr lang="en-GB" i="0" dirty="0" smtClean="0">
                <a:solidFill>
                  <a:srgbClr val="0000FF"/>
                </a:solidFill>
              </a:rPr>
              <a:t>POINTS TO EMPHASIZE:</a:t>
            </a:r>
          </a:p>
          <a:p>
            <a:pPr lvl="1" fontAlgn="auto">
              <a:spcAft>
                <a:spcPts val="0"/>
              </a:spcAft>
              <a:buFont typeface="Arial" pitchFamily="34" charset="0"/>
              <a:buChar char="•"/>
              <a:defRPr/>
            </a:pPr>
            <a:r>
              <a:rPr lang="en-GB" i="0" dirty="0" smtClean="0">
                <a:solidFill>
                  <a:schemeClr val="tx1"/>
                </a:solidFill>
              </a:rPr>
              <a:t>Satan will be loosed.</a:t>
            </a:r>
          </a:p>
          <a:p>
            <a:pPr lvl="1" fontAlgn="auto">
              <a:spcAft>
                <a:spcPts val="0"/>
              </a:spcAft>
              <a:buFont typeface="Arial" pitchFamily="34" charset="0"/>
              <a:buChar char="•"/>
              <a:defRPr/>
            </a:pPr>
            <a:r>
              <a:rPr lang="en-US" i="0" dirty="0" smtClean="0">
                <a:solidFill>
                  <a:schemeClr val="tx1"/>
                </a:solidFill>
              </a:rPr>
              <a:t>He will go out to deceive the wicked ones by marshalling them together to take the city of God, which has come down to this earth.</a:t>
            </a:r>
          </a:p>
          <a:p>
            <a:pPr lvl="1" fontAlgn="auto">
              <a:spcAft>
                <a:spcPts val="0"/>
              </a:spcAft>
              <a:buFont typeface="Arial" pitchFamily="34" charset="0"/>
              <a:buChar char="•"/>
              <a:defRPr/>
            </a:pPr>
            <a:r>
              <a:rPr lang="en-US" i="0" dirty="0" smtClean="0">
                <a:solidFill>
                  <a:schemeClr val="tx1"/>
                </a:solidFill>
              </a:rPr>
              <a:t>Fire will come down out of heaven and will destroy them.</a:t>
            </a:r>
          </a:p>
          <a:p>
            <a:pPr lvl="1" fontAlgn="auto">
              <a:spcAft>
                <a:spcPts val="0"/>
              </a:spcAft>
              <a:buFont typeface="Arial" pitchFamily="34" charset="0"/>
              <a:buChar char="•"/>
              <a:defRPr/>
            </a:pPr>
            <a:r>
              <a:rPr lang="en-US" i="0" dirty="0" smtClean="0">
                <a:solidFill>
                  <a:schemeClr val="tx1"/>
                </a:solidFill>
              </a:rPr>
              <a:t>This is the only hell spoken of in the Scriptures.</a:t>
            </a:r>
          </a:p>
          <a:p>
            <a:pPr lvl="1" fontAlgn="auto">
              <a:spcAft>
                <a:spcPts val="0"/>
              </a:spcAft>
              <a:buFont typeface="Arial" pitchFamily="34" charset="0"/>
              <a:buChar char="•"/>
              <a:defRPr/>
            </a:pPr>
            <a:r>
              <a:rPr lang="en-US" i="0" dirty="0" smtClean="0">
                <a:solidFill>
                  <a:schemeClr val="tx1"/>
                </a:solidFill>
              </a:rPr>
              <a:t>The fire completely consumes them.</a:t>
            </a:r>
          </a:p>
          <a:p>
            <a:pPr lvl="1" fontAlgn="auto">
              <a:spcAft>
                <a:spcPts val="0"/>
              </a:spcAft>
              <a:buFont typeface="Arial" pitchFamily="34" charset="0"/>
              <a:buChar char="•"/>
              <a:defRPr/>
            </a:pPr>
            <a:r>
              <a:rPr lang="en-US" i="0" dirty="0" smtClean="0">
                <a:solidFill>
                  <a:schemeClr val="tx1"/>
                </a:solidFill>
              </a:rPr>
              <a:t>This is the second death.</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Autofit/>
          </a:bodyPr>
          <a:lstStyle/>
          <a:p>
            <a:pPr fontAlgn="auto">
              <a:spcAft>
                <a:spcPts val="0"/>
              </a:spcAft>
              <a:defRPr/>
            </a:pPr>
            <a:r>
              <a:rPr lang="en-US" sz="4400" dirty="0" smtClean="0"/>
              <a:t>What, then, becomes of this earth?  </a:t>
            </a:r>
            <a:r>
              <a:rPr lang="en-US" sz="4400" dirty="0" smtClean="0">
                <a:solidFill>
                  <a:srgbClr val="0000FF"/>
                </a:solidFill>
              </a:rPr>
              <a:t>Revelation 20:15 &amp; 21:1</a:t>
            </a:r>
            <a:r>
              <a:rPr lang="en-US" sz="4400" dirty="0" smtClean="0"/>
              <a:t> are our last texts.</a:t>
            </a:r>
          </a:p>
        </p:txBody>
      </p:sp>
      <p:sp>
        <p:nvSpPr>
          <p:cNvPr id="3" name="Text Placeholder 2"/>
          <p:cNvSpPr>
            <a:spLocks noGrp="1"/>
          </p:cNvSpPr>
          <p:nvPr>
            <p:ph type="body" idx="1"/>
          </p:nvPr>
        </p:nvSpPr>
        <p:spPr>
          <a:xfrm>
            <a:off x="0" y="2027237"/>
            <a:ext cx="9144000" cy="4525963"/>
          </a:xfrm>
        </p:spPr>
        <p:txBody>
          <a:bodyPr rtlCol="0">
            <a:noAutofit/>
          </a:bodyPr>
          <a:lstStyle/>
          <a:p>
            <a:pPr fontAlgn="auto">
              <a:spcAft>
                <a:spcPts val="0"/>
              </a:spcAft>
              <a:buFont typeface="Arial" pitchFamily="34" charset="0"/>
              <a:buChar char="•"/>
              <a:defRPr/>
            </a:pPr>
            <a:r>
              <a:rPr lang="en-GB" sz="3600" i="0" dirty="0" smtClean="0">
                <a:solidFill>
                  <a:srgbClr val="0000FF"/>
                </a:solidFill>
              </a:rPr>
              <a:t>POINTS TO EMPHASIZE:</a:t>
            </a:r>
          </a:p>
          <a:p>
            <a:pPr lvl="1" fontAlgn="auto">
              <a:spcAft>
                <a:spcPts val="0"/>
              </a:spcAft>
              <a:buFont typeface="Arial" pitchFamily="34" charset="0"/>
              <a:buChar char="•"/>
              <a:defRPr/>
            </a:pPr>
            <a:r>
              <a:rPr lang="en-US" sz="3200" i="0" dirty="0" smtClean="0">
                <a:solidFill>
                  <a:schemeClr val="tx1"/>
                </a:solidFill>
              </a:rPr>
              <a:t>If our names are not in the Book of Life, we shall be thrown in the lake of fire.</a:t>
            </a:r>
          </a:p>
          <a:p>
            <a:pPr lvl="1" fontAlgn="auto">
              <a:spcAft>
                <a:spcPts val="0"/>
              </a:spcAft>
              <a:buFont typeface="Arial" pitchFamily="34" charset="0"/>
              <a:buChar char="•"/>
              <a:defRPr/>
            </a:pPr>
            <a:r>
              <a:rPr lang="en-US" sz="3200" i="0" dirty="0" smtClean="0">
                <a:solidFill>
                  <a:schemeClr val="tx1"/>
                </a:solidFill>
              </a:rPr>
              <a:t>Heaven and earth are re-created.</a:t>
            </a:r>
          </a:p>
          <a:p>
            <a:pPr lvl="1" fontAlgn="auto">
              <a:spcAft>
                <a:spcPts val="0"/>
              </a:spcAft>
              <a:buFont typeface="Arial" pitchFamily="34" charset="0"/>
              <a:buChar char="•"/>
              <a:defRPr/>
            </a:pPr>
            <a:r>
              <a:rPr lang="en-US" sz="3200" i="0" dirty="0" smtClean="0">
                <a:solidFill>
                  <a:schemeClr val="tx1"/>
                </a:solidFill>
              </a:rPr>
              <a:t>This earth then becomes the dwelling place of the righteous for eternity.</a:t>
            </a:r>
          </a:p>
          <a:p>
            <a:pPr lvl="1" fontAlgn="auto">
              <a:spcAft>
                <a:spcPts val="0"/>
              </a:spcAft>
              <a:buFont typeface="Arial" pitchFamily="34" charset="0"/>
              <a:buChar char="•"/>
              <a:defRPr/>
            </a:pPr>
            <a:r>
              <a:rPr lang="en-US" sz="3200" i="0" dirty="0" smtClean="0">
                <a:solidFill>
                  <a:schemeClr val="tx1"/>
                </a:solidFill>
              </a:rPr>
              <a:t>So the summary of the events marking the beginning of the millennium is as follows:….”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Autofit/>
          </a:bodyPr>
          <a:lstStyle/>
          <a:p>
            <a:pPr fontAlgn="auto">
              <a:spcAft>
                <a:spcPts val="0"/>
              </a:spcAft>
              <a:defRPr/>
            </a:pPr>
            <a:r>
              <a:rPr lang="en-US" sz="4400" dirty="0" smtClean="0"/>
              <a:t>What, then, becomes of this earth?  </a:t>
            </a:r>
            <a:r>
              <a:rPr lang="en-US" sz="4400" dirty="0" smtClean="0">
                <a:solidFill>
                  <a:srgbClr val="0000FF"/>
                </a:solidFill>
              </a:rPr>
              <a:t>Revelation 20:15 &amp; 21:1</a:t>
            </a:r>
            <a:r>
              <a:rPr lang="en-US" sz="4400" dirty="0" smtClean="0"/>
              <a:t> are our last texts.</a:t>
            </a:r>
          </a:p>
        </p:txBody>
      </p:sp>
      <p:sp>
        <p:nvSpPr>
          <p:cNvPr id="3" name="Text Placeholder 2"/>
          <p:cNvSpPr>
            <a:spLocks noGrp="1"/>
          </p:cNvSpPr>
          <p:nvPr>
            <p:ph type="body" idx="1"/>
          </p:nvPr>
        </p:nvSpPr>
        <p:spPr>
          <a:xfrm>
            <a:off x="0" y="2027237"/>
            <a:ext cx="9144000" cy="4525963"/>
          </a:xfrm>
        </p:spPr>
        <p:txBody>
          <a:bodyPr rtlCol="0">
            <a:noAutofit/>
          </a:bodyPr>
          <a:lstStyle/>
          <a:p>
            <a:pPr fontAlgn="auto">
              <a:spcAft>
                <a:spcPts val="0"/>
              </a:spcAft>
              <a:buFont typeface="Arial" pitchFamily="34" charset="0"/>
              <a:buChar char="•"/>
              <a:defRPr/>
            </a:pPr>
            <a:r>
              <a:rPr lang="en-GB" sz="3600" i="0" dirty="0" smtClean="0">
                <a:solidFill>
                  <a:srgbClr val="0000FF"/>
                </a:solidFill>
              </a:rPr>
              <a:t>POINTS TO EMPHASIZE (cont’d):</a:t>
            </a:r>
          </a:p>
          <a:p>
            <a:pPr lvl="1" fontAlgn="auto">
              <a:spcAft>
                <a:spcPts val="0"/>
              </a:spcAft>
              <a:buFont typeface="Arial" pitchFamily="34" charset="0"/>
              <a:buChar char="•"/>
              <a:defRPr/>
            </a:pPr>
            <a:r>
              <a:rPr lang="en-US" sz="3200" i="0" dirty="0" smtClean="0">
                <a:solidFill>
                  <a:schemeClr val="tx1"/>
                </a:solidFill>
              </a:rPr>
              <a:t>…the Second Coming, resurrection of the righteous dead, translation of the righteous living, destruction of the wicked living, saints taken to heaven, and Satan is bound.</a:t>
            </a:r>
          </a:p>
          <a:p>
            <a:pPr lvl="1" fontAlgn="auto">
              <a:spcAft>
                <a:spcPts val="0"/>
              </a:spcAft>
              <a:buFont typeface="Arial" pitchFamily="34" charset="0"/>
              <a:buChar char="•"/>
              <a:defRPr/>
            </a:pPr>
            <a:r>
              <a:rPr lang="en-US" sz="3200" i="0" dirty="0" smtClean="0">
                <a:solidFill>
                  <a:schemeClr val="tx1"/>
                </a:solidFill>
              </a:rPr>
              <a:t>And a summary of the events marking the end of the millennium:  Christ and the saints come to earth with the Holy City, the wicked dead are resurrected, Satan is loosed,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381000"/>
            <a:ext cx="6705600" cy="1143000"/>
          </a:xfrm>
        </p:spPr>
        <p:txBody>
          <a:bodyPr rtlCol="0">
            <a:noAutofit/>
          </a:bodyPr>
          <a:lstStyle/>
          <a:p>
            <a:pPr fontAlgn="auto">
              <a:spcAft>
                <a:spcPts val="0"/>
              </a:spcAft>
              <a:defRPr/>
            </a:pPr>
            <a:r>
              <a:rPr lang="en-US" sz="4400" dirty="0" smtClean="0"/>
              <a:t>What, then, becomes of this earth?  </a:t>
            </a:r>
            <a:r>
              <a:rPr lang="en-US" sz="4400" dirty="0" smtClean="0">
                <a:solidFill>
                  <a:srgbClr val="0000FF"/>
                </a:solidFill>
              </a:rPr>
              <a:t>Revelation 20:15 &amp; 21:1</a:t>
            </a:r>
            <a:r>
              <a:rPr lang="en-US" sz="4400" dirty="0" smtClean="0"/>
              <a:t> are our last texts.</a:t>
            </a:r>
          </a:p>
        </p:txBody>
      </p:sp>
      <p:sp>
        <p:nvSpPr>
          <p:cNvPr id="3" name="Text Placeholder 2"/>
          <p:cNvSpPr>
            <a:spLocks noGrp="1"/>
          </p:cNvSpPr>
          <p:nvPr>
            <p:ph type="body" idx="1"/>
          </p:nvPr>
        </p:nvSpPr>
        <p:spPr>
          <a:xfrm>
            <a:off x="0" y="2027237"/>
            <a:ext cx="9144000" cy="4525963"/>
          </a:xfrm>
        </p:spPr>
        <p:txBody>
          <a:bodyPr rtlCol="0">
            <a:noAutofit/>
          </a:bodyPr>
          <a:lstStyle/>
          <a:p>
            <a:pPr fontAlgn="auto">
              <a:spcAft>
                <a:spcPts val="0"/>
              </a:spcAft>
              <a:buFont typeface="Arial" pitchFamily="34" charset="0"/>
              <a:buChar char="•"/>
              <a:defRPr/>
            </a:pPr>
            <a:r>
              <a:rPr lang="en-GB" sz="3600" i="0" dirty="0" smtClean="0">
                <a:solidFill>
                  <a:srgbClr val="0000FF"/>
                </a:solidFill>
              </a:rPr>
              <a:t>POINTS TO EMPHASIZE (cont’d):</a:t>
            </a:r>
          </a:p>
          <a:p>
            <a:pPr lvl="1" fontAlgn="auto">
              <a:spcAft>
                <a:spcPts val="0"/>
              </a:spcAft>
              <a:buFont typeface="Arial" pitchFamily="34" charset="0"/>
              <a:buChar char="•"/>
              <a:defRPr/>
            </a:pPr>
            <a:r>
              <a:rPr lang="en-US" sz="3200" i="0" dirty="0" smtClean="0">
                <a:solidFill>
                  <a:schemeClr val="tx1"/>
                </a:solidFill>
              </a:rPr>
              <a:t>….Satan marshals the wicked around and against the Holy City to destroy it, and God destroys the devil and the wicked with fire.  That is hell.</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2286000" y="381000"/>
            <a:ext cx="6705600" cy="1143000"/>
          </a:xfrm>
        </p:spPr>
        <p:txBody>
          <a:bodyPr/>
          <a:lstStyle/>
          <a:p>
            <a:r>
              <a:rPr lang="en-US" sz="7200" dirty="0" smtClean="0"/>
              <a:t>APPEAL:</a:t>
            </a:r>
          </a:p>
        </p:txBody>
      </p:sp>
      <p:sp>
        <p:nvSpPr>
          <p:cNvPr id="14339" name="Text Placeholder 2"/>
          <p:cNvSpPr>
            <a:spLocks noGrp="1"/>
          </p:cNvSpPr>
          <p:nvPr>
            <p:ph type="body" idx="1"/>
          </p:nvPr>
        </p:nvSpPr>
        <p:spPr/>
        <p:txBody>
          <a:bodyPr/>
          <a:lstStyle/>
          <a:p>
            <a:r>
              <a:rPr lang="en-US" sz="3600" i="0" smtClean="0">
                <a:solidFill>
                  <a:schemeClr val="tx1"/>
                </a:solidFill>
              </a:rPr>
              <a:t>If our names are not found in the Book of Life, we too, shall be thrown into the lake of fire, but we wish to escape this at all cost.</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0" y="457200"/>
            <a:ext cx="6705600" cy="1143000"/>
          </a:xfrm>
        </p:spPr>
        <p:txBody>
          <a:bodyPr/>
          <a:lstStyle/>
          <a:p>
            <a:r>
              <a:rPr lang="en-US" sz="6600" smtClean="0"/>
              <a:t>PRAYER:</a:t>
            </a:r>
          </a:p>
        </p:txBody>
      </p:sp>
      <p:sp>
        <p:nvSpPr>
          <p:cNvPr id="15363" name="Text Placeholder 2"/>
          <p:cNvSpPr>
            <a:spLocks noGrp="1"/>
          </p:cNvSpPr>
          <p:nvPr>
            <p:ph type="body" idx="1"/>
          </p:nvPr>
        </p:nvSpPr>
        <p:spPr/>
        <p:txBody>
          <a:bodyPr/>
          <a:lstStyle/>
          <a:p>
            <a:r>
              <a:rPr lang="en-US" i="0" smtClean="0">
                <a:solidFill>
                  <a:schemeClr val="tx1"/>
                </a:solidFill>
              </a:rPr>
              <a:t>Thank God for the wonderful things He has prepared for us so that we need not experience the second death—hell fire.</a:t>
            </a:r>
          </a:p>
          <a:p>
            <a:r>
              <a:rPr lang="en-US" i="0" smtClean="0">
                <a:solidFill>
                  <a:schemeClr val="tx1"/>
                </a:solidFill>
              </a:rPr>
              <a:t>Pray that we may follow Him as we know we should so that our names will be in the Book of Life.</a:t>
            </a:r>
          </a:p>
          <a:p>
            <a:r>
              <a:rPr lang="en-GB" i="0" smtClean="0">
                <a:solidFill>
                  <a:schemeClr val="tx1"/>
                </a:solidFill>
              </a:rPr>
              <a:t>Remember the family’s needs.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2286000" y="381000"/>
            <a:ext cx="6705600" cy="1143000"/>
          </a:xfrm>
        </p:spPr>
        <p:txBody>
          <a:bodyPr/>
          <a:lstStyle/>
          <a:p>
            <a:r>
              <a:rPr lang="en-US" sz="7200" smtClean="0"/>
              <a:t>PROJECTION:</a:t>
            </a:r>
          </a:p>
        </p:txBody>
      </p:sp>
      <p:sp>
        <p:nvSpPr>
          <p:cNvPr id="16387" name="Text Placeholder 2"/>
          <p:cNvSpPr>
            <a:spLocks noGrp="1"/>
          </p:cNvSpPr>
          <p:nvPr>
            <p:ph type="body" idx="1"/>
          </p:nvPr>
        </p:nvSpPr>
        <p:spPr/>
        <p:txBody>
          <a:bodyPr/>
          <a:lstStyle/>
          <a:p>
            <a:r>
              <a:rPr lang="en-US" sz="4000" i="0" dirty="0" smtClean="0">
                <a:solidFill>
                  <a:schemeClr val="tx1"/>
                </a:solidFill>
              </a:rPr>
              <a:t>Next week we shall discover what happens when we die.</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Autofit/>
          </a:bodyPr>
          <a:lstStyle/>
          <a:p>
            <a:pPr algn="l" fontAlgn="auto">
              <a:spcAft>
                <a:spcPts val="0"/>
              </a:spcAft>
              <a:defRPr/>
            </a:pPr>
            <a:r>
              <a:rPr lang="en-US" sz="6000" dirty="0" smtClean="0">
                <a:solidFill>
                  <a:schemeClr val="tx1">
                    <a:lumMod val="95000"/>
                    <a:lumOff val="5000"/>
                  </a:schemeClr>
                </a:solidFill>
              </a:rPr>
              <a:t>LESSON #6</a:t>
            </a:r>
            <a:br>
              <a:rPr lang="en-US" sz="6000" dirty="0" smtClean="0">
                <a:solidFill>
                  <a:schemeClr val="tx1">
                    <a:lumMod val="95000"/>
                    <a:lumOff val="5000"/>
                  </a:schemeClr>
                </a:solidFill>
              </a:rPr>
            </a:br>
            <a:r>
              <a:rPr lang="en-US" sz="6000" dirty="0" smtClean="0">
                <a:solidFill>
                  <a:schemeClr val="tx1">
                    <a:lumMod val="95000"/>
                    <a:lumOff val="5000"/>
                  </a:schemeClr>
                </a:solidFill>
              </a:rPr>
              <a:t>THE MILLENNIUM</a:t>
            </a:r>
          </a:p>
        </p:txBody>
      </p:sp>
      <p:sp>
        <p:nvSpPr>
          <p:cNvPr id="4099" name="Text Placeholder 2"/>
          <p:cNvSpPr>
            <a:spLocks noGrp="1"/>
          </p:cNvSpPr>
          <p:nvPr>
            <p:ph type="body" idx="1"/>
          </p:nvPr>
        </p:nvSpPr>
        <p:spPr/>
        <p:txBody>
          <a:bodyPr/>
          <a:lstStyle/>
          <a:p>
            <a:r>
              <a:rPr lang="en-GB" i="0" dirty="0" smtClean="0">
                <a:solidFill>
                  <a:srgbClr val="0000FF"/>
                </a:solidFill>
              </a:rPr>
              <a:t>Key Text: Revelation 20:5</a:t>
            </a:r>
            <a:r>
              <a:rPr lang="en-GB" i="0" dirty="0" smtClean="0">
                <a:solidFill>
                  <a:srgbClr val="0D0D0D"/>
                </a:solidFill>
              </a:rPr>
              <a:t>– “</a:t>
            </a:r>
            <a:r>
              <a:rPr lang="en-US" i="0" dirty="0" smtClean="0">
                <a:solidFill>
                  <a:srgbClr val="0D0D0D"/>
                </a:solidFill>
              </a:rPr>
              <a:t>But the rest of the dead lived not again until the thousand years were finished. This [is] the first resurrection.”</a:t>
            </a:r>
            <a:endParaRPr lang="en-GB" i="0" dirty="0" smtClean="0">
              <a:solidFill>
                <a:srgbClr val="0D0D0D"/>
              </a:solidFill>
            </a:endParaRPr>
          </a:p>
          <a:p>
            <a:r>
              <a:rPr lang="en-GB" i="0" dirty="0" smtClean="0">
                <a:solidFill>
                  <a:srgbClr val="0D0D0D"/>
                </a:solidFill>
              </a:rPr>
              <a:t>PRAYER</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sz="8000" smtClean="0"/>
              <a:t>REVIEW:</a:t>
            </a:r>
          </a:p>
        </p:txBody>
      </p:sp>
      <p:sp>
        <p:nvSpPr>
          <p:cNvPr id="5123" name="Text Placeholder 2"/>
          <p:cNvSpPr>
            <a:spLocks noGrp="1"/>
          </p:cNvSpPr>
          <p:nvPr>
            <p:ph type="body" idx="1"/>
          </p:nvPr>
        </p:nvSpPr>
        <p:spPr/>
        <p:txBody>
          <a:bodyPr/>
          <a:lstStyle/>
          <a:p>
            <a:r>
              <a:rPr lang="en-US" sz="4000" i="0" smtClean="0">
                <a:solidFill>
                  <a:schemeClr val="tx1"/>
                </a:solidFill>
              </a:rPr>
              <a:t>Last week we talked about the desirable features of heaven—no death, or sorrow, or pain, and how our bodies will be wonderfully changed.</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2286000" y="457200"/>
            <a:ext cx="6705600" cy="1143000"/>
          </a:xfrm>
        </p:spPr>
        <p:txBody>
          <a:bodyPr/>
          <a:lstStyle/>
          <a:p>
            <a:r>
              <a:rPr lang="en-US" sz="6600" smtClean="0"/>
              <a:t>INTRODUCTION:</a:t>
            </a:r>
          </a:p>
        </p:txBody>
      </p:sp>
      <p:sp>
        <p:nvSpPr>
          <p:cNvPr id="3" name="Text Placeholder 2"/>
          <p:cNvSpPr>
            <a:spLocks noGrp="1"/>
          </p:cNvSpPr>
          <p:nvPr>
            <p:ph type="body" idx="1"/>
          </p:nvPr>
        </p:nvSpPr>
        <p:spPr/>
        <p:txBody>
          <a:bodyPr rtlCol="0">
            <a:normAutofit fontScale="92500" lnSpcReduction="20000"/>
          </a:bodyPr>
          <a:lstStyle/>
          <a:p>
            <a:pPr fontAlgn="auto">
              <a:spcAft>
                <a:spcPts val="0"/>
              </a:spcAft>
              <a:buFont typeface="Arial" pitchFamily="34" charset="0"/>
              <a:buChar char="•"/>
              <a:defRPr/>
            </a:pPr>
            <a:r>
              <a:rPr lang="en-US" i="0" dirty="0" smtClean="0">
                <a:solidFill>
                  <a:schemeClr val="tx1"/>
                </a:solidFill>
              </a:rPr>
              <a:t>This week we are going to discover how long the righteous remain in heaven and what happens on this earth during that time.  So, for our first text let’s turn to </a:t>
            </a:r>
            <a:r>
              <a:rPr lang="en-US" i="0" dirty="0" smtClean="0">
                <a:solidFill>
                  <a:srgbClr val="0000FF"/>
                </a:solidFill>
              </a:rPr>
              <a:t>Revelation 20:5.</a:t>
            </a:r>
          </a:p>
          <a:p>
            <a:pPr fontAlgn="auto">
              <a:spcAft>
                <a:spcPts val="0"/>
              </a:spcAft>
              <a:buFont typeface="Arial" pitchFamily="34" charset="0"/>
              <a:buChar char="•"/>
              <a:defRPr/>
            </a:pPr>
            <a:r>
              <a:rPr lang="en-GB" i="0" dirty="0" smtClean="0">
                <a:solidFill>
                  <a:srgbClr val="0000FF"/>
                </a:solidFill>
              </a:rPr>
              <a:t>POINTS TO EMPHASIZE:</a:t>
            </a:r>
          </a:p>
          <a:p>
            <a:pPr lvl="1" fontAlgn="auto">
              <a:spcAft>
                <a:spcPts val="0"/>
              </a:spcAft>
              <a:buFont typeface="Arial" pitchFamily="34" charset="0"/>
              <a:buChar char="•"/>
              <a:defRPr/>
            </a:pPr>
            <a:r>
              <a:rPr lang="en-US" i="0" dirty="0" smtClean="0">
                <a:solidFill>
                  <a:schemeClr val="tx1"/>
                </a:solidFill>
              </a:rPr>
              <a:t>The word Millennium is not found in the Scriptures.  It comes from two words:  mille = one thousand and </a:t>
            </a:r>
            <a:r>
              <a:rPr lang="en-US" i="0" dirty="0" err="1" smtClean="0">
                <a:solidFill>
                  <a:schemeClr val="tx1"/>
                </a:solidFill>
              </a:rPr>
              <a:t>annus</a:t>
            </a:r>
            <a:r>
              <a:rPr lang="en-US" i="0" dirty="0" smtClean="0">
                <a:solidFill>
                  <a:schemeClr val="tx1"/>
                </a:solidFill>
              </a:rPr>
              <a:t> = year.  The term refers to that period of time following Christ’s Second Coming.</a:t>
            </a:r>
          </a:p>
          <a:p>
            <a:pPr lvl="1" fontAlgn="auto">
              <a:spcAft>
                <a:spcPts val="0"/>
              </a:spcAft>
              <a:buFont typeface="Arial" pitchFamily="34" charset="0"/>
              <a:buChar char="•"/>
              <a:defRPr/>
            </a:pPr>
            <a:r>
              <a:rPr lang="en-US" i="0" dirty="0" smtClean="0">
                <a:solidFill>
                  <a:schemeClr val="tx1"/>
                </a:solidFill>
              </a:rPr>
              <a:t>The rest of the dead, the wicked, don’t live until one thousand years are ended.</a:t>
            </a:r>
          </a:p>
          <a:p>
            <a:pPr lvl="1" fontAlgn="auto">
              <a:spcAft>
                <a:spcPts val="0"/>
              </a:spcAft>
              <a:buFont typeface="Arial" pitchFamily="34" charset="0"/>
              <a:buChar char="•"/>
              <a:defRPr/>
            </a:pPr>
            <a:r>
              <a:rPr lang="en-US" i="0" dirty="0" smtClean="0">
                <a:solidFill>
                  <a:schemeClr val="tx1"/>
                </a:solidFill>
              </a:rPr>
              <a:t>Reference is here made to the First Resurrection.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Autofit/>
          </a:bodyPr>
          <a:lstStyle/>
          <a:p>
            <a:pPr fontAlgn="auto">
              <a:spcAft>
                <a:spcPts val="0"/>
              </a:spcAft>
              <a:defRPr/>
            </a:pPr>
            <a:r>
              <a:rPr lang="en-US" sz="4000" dirty="0" smtClean="0"/>
              <a:t>Then there must be more than one resurrections. </a:t>
            </a:r>
            <a:r>
              <a:rPr lang="en-US" sz="4000" dirty="0" smtClean="0">
                <a:solidFill>
                  <a:srgbClr val="0000FF"/>
                </a:solidFill>
              </a:rPr>
              <a:t>John 5:28, 29 </a:t>
            </a:r>
            <a:r>
              <a:rPr lang="en-US" sz="4000" dirty="0" smtClean="0"/>
              <a:t>tells us how many.</a:t>
            </a:r>
          </a:p>
        </p:txBody>
      </p:sp>
      <p:sp>
        <p:nvSpPr>
          <p:cNvPr id="7171" name="Text Placeholder 2"/>
          <p:cNvSpPr>
            <a:spLocks noGrp="1"/>
          </p:cNvSpPr>
          <p:nvPr>
            <p:ph type="body" idx="1"/>
          </p:nvPr>
        </p:nvSpPr>
        <p:spPr/>
        <p:txBody>
          <a:bodyPr/>
          <a:lstStyle/>
          <a:p>
            <a:r>
              <a:rPr lang="en-GB" sz="4000" i="0" dirty="0" smtClean="0">
                <a:solidFill>
                  <a:srgbClr val="0000FF"/>
                </a:solidFill>
              </a:rPr>
              <a:t>POINTS TO EMPHASIZE:</a:t>
            </a:r>
          </a:p>
          <a:p>
            <a:pPr lvl="1"/>
            <a:r>
              <a:rPr lang="en-US" sz="3600" i="0" dirty="0" smtClean="0">
                <a:solidFill>
                  <a:schemeClr val="tx1"/>
                </a:solidFill>
              </a:rPr>
              <a:t>There is a resurrection for those who have done good—the resurrection of life.</a:t>
            </a:r>
          </a:p>
          <a:p>
            <a:pPr lvl="1"/>
            <a:r>
              <a:rPr lang="en-US" sz="3600" i="0" dirty="0" smtClean="0">
                <a:solidFill>
                  <a:schemeClr val="tx1"/>
                </a:solidFill>
              </a:rPr>
              <a:t>There is a resurrection for those who have done evil—the resurrection of damnation.</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381000"/>
            <a:ext cx="6705600" cy="1143000"/>
          </a:xfrm>
        </p:spPr>
        <p:txBody>
          <a:bodyPr rtlCol="0">
            <a:noAutofit/>
          </a:bodyPr>
          <a:lstStyle/>
          <a:p>
            <a:pPr fontAlgn="auto">
              <a:spcAft>
                <a:spcPts val="0"/>
              </a:spcAft>
              <a:defRPr/>
            </a:pPr>
            <a:r>
              <a:rPr lang="en-US" sz="3200" dirty="0" smtClean="0"/>
              <a:t>Now, the Bible says that when Christ comes, the righteous are taken to heaven.  But for how long?  What is one thing they will do there?  </a:t>
            </a:r>
            <a:r>
              <a:rPr lang="en-US" sz="3200" dirty="0" smtClean="0">
                <a:solidFill>
                  <a:srgbClr val="0000FF"/>
                </a:solidFill>
              </a:rPr>
              <a:t>Revelation 20:6, 4</a:t>
            </a:r>
          </a:p>
        </p:txBody>
      </p:sp>
      <p:sp>
        <p:nvSpPr>
          <p:cNvPr id="3" name="Text Placeholder 2"/>
          <p:cNvSpPr>
            <a:spLocks noGrp="1"/>
          </p:cNvSpPr>
          <p:nvPr>
            <p:ph type="body" idx="1"/>
          </p:nvPr>
        </p:nvSpPr>
        <p:spPr>
          <a:xfrm>
            <a:off x="152400" y="2133600"/>
            <a:ext cx="8991600" cy="4525963"/>
          </a:xfrm>
        </p:spPr>
        <p:txBody>
          <a:bodyPr rtlCol="0">
            <a:noAutofit/>
          </a:bodyPr>
          <a:lstStyle/>
          <a:p>
            <a:pPr fontAlgn="auto">
              <a:spcAft>
                <a:spcPts val="0"/>
              </a:spcAft>
              <a:buFont typeface="Arial" pitchFamily="34" charset="0"/>
              <a:buChar char="•"/>
              <a:defRPr/>
            </a:pPr>
            <a:r>
              <a:rPr lang="en-GB" sz="3600" i="0" dirty="0" smtClean="0">
                <a:solidFill>
                  <a:srgbClr val="0000FF"/>
                </a:solidFill>
              </a:rPr>
              <a:t>POINTS TO EMPHASIZE:</a:t>
            </a:r>
          </a:p>
          <a:p>
            <a:pPr lvl="1" fontAlgn="auto">
              <a:spcAft>
                <a:spcPts val="0"/>
              </a:spcAft>
              <a:buFont typeface="Arial" pitchFamily="34" charset="0"/>
              <a:buChar char="•"/>
              <a:defRPr/>
            </a:pPr>
            <a:r>
              <a:rPr lang="en-US" sz="3200" i="0" dirty="0" smtClean="0">
                <a:solidFill>
                  <a:schemeClr val="tx1"/>
                </a:solidFill>
              </a:rPr>
              <a:t>We must be in the first resurrection in order to avoid dying the second death.</a:t>
            </a:r>
          </a:p>
          <a:p>
            <a:pPr lvl="1" fontAlgn="auto">
              <a:spcAft>
                <a:spcPts val="0"/>
              </a:spcAft>
              <a:buFont typeface="Arial" pitchFamily="34" charset="0"/>
              <a:buChar char="•"/>
              <a:defRPr/>
            </a:pPr>
            <a:r>
              <a:rPr lang="en-US" sz="3200" i="0" dirty="0" smtClean="0">
                <a:solidFill>
                  <a:schemeClr val="tx1"/>
                </a:solidFill>
              </a:rPr>
              <a:t>The righteous reign with Christ a thousand years.</a:t>
            </a:r>
          </a:p>
          <a:p>
            <a:pPr lvl="1" fontAlgn="auto">
              <a:spcAft>
                <a:spcPts val="0"/>
              </a:spcAft>
              <a:buFont typeface="Arial" pitchFamily="34" charset="0"/>
              <a:buChar char="•"/>
              <a:defRPr/>
            </a:pPr>
            <a:r>
              <a:rPr lang="en-US" sz="3200" i="0" dirty="0" smtClean="0">
                <a:solidFill>
                  <a:schemeClr val="tx1"/>
                </a:solidFill>
              </a:rPr>
              <a:t>Since the righteous are all raised in the First Resurrection, it must be the wicked that are raised in the Second Resurrection.</a:t>
            </a:r>
          </a:p>
          <a:p>
            <a:pPr lvl="1" fontAlgn="auto">
              <a:spcAft>
                <a:spcPts val="0"/>
              </a:spcAft>
              <a:buFont typeface="Arial" pitchFamily="34" charset="0"/>
              <a:buChar char="•"/>
              <a:defRPr/>
            </a:pPr>
            <a:r>
              <a:rPr lang="en-US" sz="3200" i="0" dirty="0" smtClean="0">
                <a:solidFill>
                  <a:schemeClr val="tx1"/>
                </a:solidFill>
              </a:rPr>
              <a:t>A work of judgment is committed to the righteous.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Autofit/>
          </a:bodyPr>
          <a:lstStyle/>
          <a:p>
            <a:pPr fontAlgn="auto">
              <a:spcAft>
                <a:spcPts val="0"/>
              </a:spcAft>
              <a:defRPr/>
            </a:pPr>
            <a:r>
              <a:rPr lang="en-US" sz="4000" dirty="0" smtClean="0"/>
              <a:t>What is the condition of the earth during this time?</a:t>
            </a:r>
            <a:r>
              <a:rPr lang="en-US" sz="4000" dirty="0" smtClean="0">
                <a:solidFill>
                  <a:srgbClr val="0000FF"/>
                </a:solidFill>
              </a:rPr>
              <a:t>  Jeremiah4:23-27</a:t>
            </a:r>
            <a:r>
              <a:rPr lang="en-US" sz="4000" dirty="0" smtClean="0"/>
              <a:t> describes it for us.</a:t>
            </a:r>
          </a:p>
        </p:txBody>
      </p:sp>
      <p:sp>
        <p:nvSpPr>
          <p:cNvPr id="3" name="Text Placeholder 2"/>
          <p:cNvSpPr>
            <a:spLocks noGrp="1"/>
          </p:cNvSpPr>
          <p:nvPr>
            <p:ph type="body" idx="1"/>
          </p:nvPr>
        </p:nvSpPr>
        <p:spPr/>
        <p:txBody>
          <a:bodyPr rtlCol="0">
            <a:normAutofit/>
          </a:bodyPr>
          <a:lstStyle/>
          <a:p>
            <a:pPr fontAlgn="auto">
              <a:spcAft>
                <a:spcPts val="0"/>
              </a:spcAft>
              <a:buFont typeface="Arial" pitchFamily="34" charset="0"/>
              <a:buChar char="•"/>
              <a:defRPr/>
            </a:pPr>
            <a:r>
              <a:rPr lang="en-GB" sz="3600" i="0" dirty="0" smtClean="0">
                <a:solidFill>
                  <a:srgbClr val="0000FF"/>
                </a:solidFill>
              </a:rPr>
              <a:t>POINTS TO EMPHASIZE:</a:t>
            </a:r>
          </a:p>
          <a:p>
            <a:pPr lvl="1" fontAlgn="auto">
              <a:spcAft>
                <a:spcPts val="0"/>
              </a:spcAft>
              <a:buFont typeface="Arial" pitchFamily="34" charset="0"/>
              <a:buChar char="•"/>
              <a:defRPr/>
            </a:pPr>
            <a:r>
              <a:rPr lang="en-US" sz="3200" i="0" dirty="0" smtClean="0">
                <a:solidFill>
                  <a:schemeClr val="tx1"/>
                </a:solidFill>
              </a:rPr>
              <a:t>The earth will be without form and void.  There will be no light.</a:t>
            </a:r>
          </a:p>
          <a:p>
            <a:pPr lvl="1" fontAlgn="auto">
              <a:spcAft>
                <a:spcPts val="0"/>
              </a:spcAft>
              <a:buFont typeface="Arial" pitchFamily="34" charset="0"/>
              <a:buChar char="•"/>
              <a:defRPr/>
            </a:pPr>
            <a:r>
              <a:rPr lang="en-US" sz="3200" i="0" dirty="0" smtClean="0">
                <a:solidFill>
                  <a:schemeClr val="tx1"/>
                </a:solidFill>
              </a:rPr>
              <a:t>There will be no people—even the birds have fled.</a:t>
            </a:r>
          </a:p>
          <a:p>
            <a:pPr lvl="1" fontAlgn="auto">
              <a:spcAft>
                <a:spcPts val="0"/>
              </a:spcAft>
              <a:buFont typeface="Arial" pitchFamily="34" charset="0"/>
              <a:buChar char="•"/>
              <a:defRPr/>
            </a:pPr>
            <a:r>
              <a:rPr lang="en-US" sz="3200" i="0" dirty="0" smtClean="0">
                <a:solidFill>
                  <a:schemeClr val="tx1"/>
                </a:solidFill>
              </a:rPr>
              <a:t>It will be like a wilderness.  The cities will be in ruin.  All will be desolate.</a:t>
            </a:r>
          </a:p>
          <a:p>
            <a:pPr lvl="1" fontAlgn="auto">
              <a:spcAft>
                <a:spcPts val="0"/>
              </a:spcAft>
              <a:buFont typeface="Arial" pitchFamily="34" charset="0"/>
              <a:buChar char="•"/>
              <a:defRPr/>
            </a:pPr>
            <a:r>
              <a:rPr lang="en-US" sz="3200" i="0" dirty="0" smtClean="0">
                <a:solidFill>
                  <a:schemeClr val="tx1"/>
                </a:solidFill>
              </a:rPr>
              <a:t>Yet God does not make a full end.  Why?  Because more is to happen.</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Autofit/>
          </a:bodyPr>
          <a:lstStyle/>
          <a:p>
            <a:pPr fontAlgn="auto">
              <a:spcAft>
                <a:spcPts val="0"/>
              </a:spcAft>
              <a:defRPr/>
            </a:pPr>
            <a:r>
              <a:rPr lang="en-US" sz="3600" dirty="0" smtClean="0"/>
              <a:t>What happens to the devil down on this earth during this period of time?  Let us turn to </a:t>
            </a:r>
            <a:r>
              <a:rPr lang="en-US" sz="3600" dirty="0" smtClean="0">
                <a:solidFill>
                  <a:srgbClr val="0000FF"/>
                </a:solidFill>
              </a:rPr>
              <a:t>Revelation 20:1-3.</a:t>
            </a:r>
          </a:p>
        </p:txBody>
      </p:sp>
      <p:sp>
        <p:nvSpPr>
          <p:cNvPr id="10243" name="Text Placeholder 2"/>
          <p:cNvSpPr>
            <a:spLocks noGrp="1"/>
          </p:cNvSpPr>
          <p:nvPr>
            <p:ph type="body" idx="1"/>
          </p:nvPr>
        </p:nvSpPr>
        <p:spPr/>
        <p:txBody>
          <a:bodyPr/>
          <a:lstStyle/>
          <a:p>
            <a:r>
              <a:rPr lang="en-GB" sz="4400" i="0" dirty="0" smtClean="0">
                <a:solidFill>
                  <a:srgbClr val="0000FF"/>
                </a:solidFill>
              </a:rPr>
              <a:t>POINTS TO EMPHASIZE:</a:t>
            </a:r>
          </a:p>
          <a:p>
            <a:pPr lvl="1"/>
            <a:r>
              <a:rPr lang="en-US" sz="4000" i="0" dirty="0" smtClean="0">
                <a:solidFill>
                  <a:schemeClr val="tx1"/>
                </a:solidFill>
              </a:rPr>
              <a:t>The devil will be bound to this earth by a chain of circumstance, since the cities will be broken down, and there will be no one to deceive.</a:t>
            </a:r>
          </a:p>
          <a:p>
            <a:pPr lvl="1"/>
            <a:r>
              <a:rPr lang="en-US" sz="4000" i="0" dirty="0" smtClean="0">
                <a:solidFill>
                  <a:schemeClr val="tx1"/>
                </a:solidFill>
              </a:rPr>
              <a:t>The devil will be loosed at the end of the thousand years for a short time.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Autofit/>
          </a:bodyPr>
          <a:lstStyle/>
          <a:p>
            <a:pPr fontAlgn="auto">
              <a:spcAft>
                <a:spcPts val="0"/>
              </a:spcAft>
              <a:defRPr/>
            </a:pPr>
            <a:r>
              <a:rPr lang="en-US" sz="4000" dirty="0" smtClean="0"/>
              <a:t>What happens at the end of the thousand years?  </a:t>
            </a:r>
            <a:r>
              <a:rPr lang="en-US" sz="4000" dirty="0" smtClean="0">
                <a:solidFill>
                  <a:srgbClr val="0000FF"/>
                </a:solidFill>
              </a:rPr>
              <a:t>Revelation 21:2, 3 </a:t>
            </a:r>
            <a:r>
              <a:rPr lang="en-US" sz="4000" dirty="0" smtClean="0"/>
              <a:t>explains the events.</a:t>
            </a:r>
          </a:p>
        </p:txBody>
      </p:sp>
      <p:sp>
        <p:nvSpPr>
          <p:cNvPr id="11267" name="Text Placeholder 2"/>
          <p:cNvSpPr>
            <a:spLocks noGrp="1"/>
          </p:cNvSpPr>
          <p:nvPr>
            <p:ph type="body" idx="1"/>
          </p:nvPr>
        </p:nvSpPr>
        <p:spPr/>
        <p:txBody>
          <a:bodyPr/>
          <a:lstStyle/>
          <a:p>
            <a:r>
              <a:rPr lang="en-GB" sz="4000" i="0" dirty="0" smtClean="0">
                <a:solidFill>
                  <a:srgbClr val="0000FF"/>
                </a:solidFill>
              </a:rPr>
              <a:t>POINTS TO EMPHASIZE:</a:t>
            </a:r>
          </a:p>
          <a:p>
            <a:pPr lvl="1"/>
            <a:r>
              <a:rPr lang="en-US" sz="3600" i="0" dirty="0" smtClean="0">
                <a:solidFill>
                  <a:schemeClr val="tx1"/>
                </a:solidFill>
              </a:rPr>
              <a:t>The holy city comes down from heaven.</a:t>
            </a:r>
          </a:p>
          <a:p>
            <a:pPr lvl="1"/>
            <a:r>
              <a:rPr lang="en-US" sz="3600" i="0" dirty="0" smtClean="0">
                <a:solidFill>
                  <a:schemeClr val="tx1"/>
                </a:solidFill>
              </a:rPr>
              <a:t>God will also come and dwell with His people.</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TotalTime>
  <Words>956</Words>
  <Application>Microsoft Office PowerPoint</Application>
  <PresentationFormat>On-screen Show (4:3)</PresentationFormat>
  <Paragraphs>66</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LESSON 6  THE MILLENIUM</vt:lpstr>
      <vt:lpstr>LESSON #6 THE MILLENNIUM</vt:lpstr>
      <vt:lpstr>REVIEW:</vt:lpstr>
      <vt:lpstr>INTRODUCTION:</vt:lpstr>
      <vt:lpstr>Then there must be more than one resurrections. John 5:28, 29 tells us how many.</vt:lpstr>
      <vt:lpstr>Now, the Bible says that when Christ comes, the righteous are taken to heaven.  But for how long?  What is one thing they will do there?  Revelation 20:6, 4</vt:lpstr>
      <vt:lpstr>What is the condition of the earth during this time?  Jeremiah4:23-27 describes it for us.</vt:lpstr>
      <vt:lpstr>What happens to the devil down on this earth during this period of time?  Let us turn to Revelation 20:1-3.</vt:lpstr>
      <vt:lpstr>What happens at the end of the thousand years?  Revelation 21:2, 3 explains the events.</vt:lpstr>
      <vt:lpstr>When the wicked dead are resurrected at the end of the thousand years, what happens to Satan, and what does he attempt to do?  Let us look at Revelation 20:7-9, 14.</vt:lpstr>
      <vt:lpstr>What, then, becomes of this earth?  Revelation 20:15 &amp; 21:1 are our last texts.</vt:lpstr>
      <vt:lpstr>What, then, becomes of this earth?  Revelation 20:15 &amp; 21:1 are our last texts.</vt:lpstr>
      <vt:lpstr>What, then, becomes of this earth?  Revelation 20:15 &amp; 21:1 are our last texts.</vt:lpstr>
      <vt:lpstr>APPEAL:</vt:lpstr>
      <vt:lpstr>PRAYER:</vt:lpstr>
      <vt:lpstr>PROJECTION:</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6  THE MILLENIUM</dc:title>
  <dc:creator>Resha Muir</dc:creator>
  <cp:lastModifiedBy>CYBORG 2</cp:lastModifiedBy>
  <cp:revision>9</cp:revision>
  <dcterms:created xsi:type="dcterms:W3CDTF">2009-06-18T14:58:52Z</dcterms:created>
  <dcterms:modified xsi:type="dcterms:W3CDTF">2009-06-24T18:06:21Z</dcterms:modified>
</cp:coreProperties>
</file>