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9" r:id="rId2"/>
    <p:sldId id="256" r:id="rId3"/>
    <p:sldId id="257" r:id="rId4"/>
    <p:sldId id="258" r:id="rId5"/>
    <p:sldId id="259" r:id="rId6"/>
    <p:sldId id="270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48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9D2250-D4E2-4733-A863-868718F64B75}" type="datetimeFigureOut">
              <a:rPr lang="en-US"/>
              <a:pPr>
                <a:defRPr/>
              </a:pPr>
              <a:t>6/18/2009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C17161-CA74-49C9-AA22-A17E179D811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8F97EB-1673-4530-A763-78910DBB747A}" type="datetimeFigureOut">
              <a:rPr lang="en-US"/>
              <a:pPr>
                <a:defRPr/>
              </a:pPr>
              <a:t>6/18/2009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84D1F5-DA6A-4DE9-A7E8-39D778D5BE8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75A4F4-F717-46B4-AD9F-21F056582D80}" type="datetimeFigureOut">
              <a:rPr lang="en-US"/>
              <a:pPr>
                <a:defRPr/>
              </a:pPr>
              <a:t>6/18/2009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9F28B4-A0E5-4D32-9DB5-089816C0677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AF4830-4A03-4199-94D0-5AAD2E11B793}" type="datetimeFigureOut">
              <a:rPr lang="en-US"/>
              <a:pPr>
                <a:defRPr/>
              </a:pPr>
              <a:t>6/18/2009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6E3B06-CF44-475F-80C9-6B737EA6174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DFE09C-A643-4604-9549-615C7959D6A5}" type="datetimeFigureOut">
              <a:rPr lang="en-US"/>
              <a:pPr>
                <a:defRPr/>
              </a:pPr>
              <a:t>6/18/2009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350162-0F82-4F4F-8476-D1D03063008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981ADD-70C4-4B4E-87C0-99EA2AE3E11C}" type="datetimeFigureOut">
              <a:rPr lang="en-US"/>
              <a:pPr>
                <a:defRPr/>
              </a:pPr>
              <a:t>6/18/2009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4FCB7F-F766-4579-BA8B-455A8221191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7C788E-1C7D-4565-AE78-A001BAA7E8B0}" type="datetimeFigureOut">
              <a:rPr lang="en-US"/>
              <a:pPr>
                <a:defRPr/>
              </a:pPr>
              <a:t>6/18/2009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39CAD8-ECFA-49F8-A19C-8DFD45BE2DF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3777CE-9A37-4FE7-A0F8-7AB9D70A8390}" type="datetimeFigureOut">
              <a:rPr lang="en-US"/>
              <a:pPr>
                <a:defRPr/>
              </a:pPr>
              <a:t>6/18/2009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5B21FF-57E4-49B4-8296-3FA6597C3A5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389511-2B58-4417-A597-3BA069A30EDD}" type="datetimeFigureOut">
              <a:rPr lang="en-US"/>
              <a:pPr>
                <a:defRPr/>
              </a:pPr>
              <a:t>6/18/2009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53F7FD-035E-4194-A5F1-40C1513DF59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6FD534-A770-4F55-A400-2B9BDF6F7600}" type="datetimeFigureOut">
              <a:rPr lang="en-US"/>
              <a:pPr>
                <a:defRPr/>
              </a:pPr>
              <a:t>6/18/2009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B4B46A-21B1-438F-BF57-1E3A8B1A9D3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23C96F-5522-48DF-BE69-2EF55BF73D2E}" type="datetimeFigureOut">
              <a:rPr lang="en-US"/>
              <a:pPr>
                <a:defRPr/>
              </a:pPr>
              <a:t>6/18/2009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A35078-D230-4262-A137-9C2F70CFB28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8C9E61-2778-4425-8A93-D30C545ABF6F}" type="datetimeFigureOut">
              <a:rPr lang="en-US"/>
              <a:pPr>
                <a:defRPr/>
              </a:pPr>
              <a:t>6/18/2009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0C4896-F942-4435-85EE-66830E608AE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2514600" y="274638"/>
            <a:ext cx="6629400" cy="155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52400" y="2438400"/>
            <a:ext cx="8839200" cy="3687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AAB2D37A-A4B5-4198-A313-2809E5746EA2}" type="datetimeFigureOut">
              <a:rPr lang="en-US"/>
              <a:pPr>
                <a:defRPr/>
              </a:pPr>
              <a:t>6/18/2009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43AB5D11-73E7-44E1-9C00-59AC680F15E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0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0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7" grpId="0" build="p">
        <p:tmplLst>
          <p:tmpl lvl="1">
            <p:tnLst>
              <p:par>
                <p:cTn presetID="2" presetClass="entr" presetSubtype="9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1027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1027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0-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2">
            <p:tnLst>
              <p:par>
                <p:cTn presetID="2" presetClass="entr" presetSubtype="9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1027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1027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0-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3">
            <p:tnLst>
              <p:par>
                <p:cTn presetID="2" presetClass="entr" presetSubtype="9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1027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1027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0-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4">
            <p:tnLst>
              <p:par>
                <p:cTn presetID="2" presetClass="entr" presetSubtype="9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1027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1027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0-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5">
            <p:tnLst>
              <p:par>
                <p:cTn presetID="2" presetClass="entr" presetSubtype="9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1027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1027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0-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  <p:txStyles>
    <p:titleStyle>
      <a:lvl1pPr algn="l" rtl="0" fontAlgn="base">
        <a:spcBef>
          <a:spcPct val="0"/>
        </a:spcBef>
        <a:spcAft>
          <a:spcPct val="0"/>
        </a:spcAft>
        <a:defRPr sz="6000" kern="1200">
          <a:ln w="19050">
            <a:solidFill>
              <a:schemeClr val="bg1"/>
            </a:solidFill>
          </a:ln>
          <a:solidFill>
            <a:srgbClr val="0D0D0D"/>
          </a:solidFill>
          <a:latin typeface="Tw Cen MT Condensed Extra Bold" pitchFamily="34" charset="0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rgbClr val="0D0D0D"/>
          </a:solidFill>
          <a:latin typeface="Tw Cen MT Condensed Extra Bold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rgbClr val="0D0D0D"/>
          </a:solidFill>
          <a:latin typeface="Tw Cen MT Condensed Extra Bold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rgbClr val="0D0D0D"/>
          </a:solidFill>
          <a:latin typeface="Tw Cen MT Condensed Extra Bold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rgbClr val="0D0D0D"/>
          </a:solidFill>
          <a:latin typeface="Tw Cen MT Condensed Extra Bold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0D0D0D"/>
          </a:solidFill>
          <a:latin typeface="Tw Cen MT Condensed Extra Bold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0D0D0D"/>
          </a:solidFill>
          <a:latin typeface="Tw Cen MT Condensed Extra Bold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0D0D0D"/>
          </a:solidFill>
          <a:latin typeface="Tw Cen MT Condensed Extra Bold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0D0D0D"/>
          </a:solidFill>
          <a:latin typeface="Tw Cen MT Condensed Extra Bold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i="0" kern="1200">
          <a:solidFill>
            <a:schemeClr val="tx1"/>
          </a:solidFill>
          <a:latin typeface="Tw Cen MT Condensed Extra Bold" pitchFamily="34" charset="0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i="0" kern="1200">
          <a:solidFill>
            <a:schemeClr val="tx1"/>
          </a:solidFill>
          <a:latin typeface="Tw Cen MT Condensed Extra Bold" pitchFamily="34" charset="0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i="0" kern="1200">
          <a:solidFill>
            <a:schemeClr val="tx1"/>
          </a:solidFill>
          <a:latin typeface="Tw Cen MT Condensed Extra Bold" pitchFamily="34" charset="0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i="0" kern="1200">
          <a:solidFill>
            <a:schemeClr val="tx1"/>
          </a:solidFill>
          <a:latin typeface="Tw Cen MT Condensed Extra Bold" pitchFamily="34" charset="0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i="0" kern="1200">
          <a:solidFill>
            <a:schemeClr val="tx1"/>
          </a:solidFill>
          <a:latin typeface="Tw Cen MT Condensed Extra Bold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ctrTitle"/>
          </p:nvPr>
        </p:nvSpPr>
        <p:spPr>
          <a:xfrm>
            <a:off x="685800" y="2492375"/>
            <a:ext cx="7772400" cy="1470025"/>
          </a:xfrm>
        </p:spPr>
        <p:txBody>
          <a:bodyPr/>
          <a:lstStyle/>
          <a:p>
            <a:r>
              <a:rPr lang="en-US" sz="8000" smtClean="0"/>
              <a:t>LESSON 5 – Heaven</a:t>
            </a:r>
          </a:p>
        </p:txBody>
      </p:sp>
      <p:sp>
        <p:nvSpPr>
          <p:cNvPr id="3075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z="4000" b="1" i="0" dirty="0" smtClean="0">
                <a:solidFill>
                  <a:srgbClr val="FF000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</a:rPr>
              <a:t>Key Text: </a:t>
            </a:r>
            <a:r>
              <a:rPr lang="en-US" sz="4000" b="1" i="0" dirty="0" smtClean="0">
                <a:solidFill>
                  <a:srgbClr val="FF000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</a:rPr>
              <a:t>Revelation 21:4</a:t>
            </a:r>
            <a:endParaRPr lang="en-US" sz="4000" b="1" i="0" dirty="0" smtClean="0">
              <a:solidFill>
                <a:srgbClr val="FF0000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3800" dirty="0" smtClean="0">
                <a:solidFill>
                  <a:schemeClr val="tx1"/>
                </a:solidFill>
              </a:rPr>
              <a:t>Will </a:t>
            </a:r>
            <a:r>
              <a:rPr lang="en-US" sz="3800" dirty="0" smtClean="0">
                <a:solidFill>
                  <a:schemeClr val="tx1"/>
                </a:solidFill>
              </a:rPr>
              <a:t>we recognize people only by voice or appearance?  The answer is recorded in </a:t>
            </a:r>
            <a:r>
              <a:rPr lang="en-US" sz="3800" dirty="0" smtClean="0">
                <a:solidFill>
                  <a:srgbClr val="FF0000"/>
                </a:solidFill>
              </a:rPr>
              <a:t>Matthew 17:3, 4.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 rtlCol="0">
            <a:noAutofit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GB" sz="3600" dirty="0" smtClean="0">
                <a:solidFill>
                  <a:srgbClr val="FF0000"/>
                </a:solidFill>
              </a:rPr>
              <a:t>POINTS TO EMPHASIZE:</a:t>
            </a:r>
          </a:p>
          <a:p>
            <a:pPr lvl="1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3200" dirty="0" smtClean="0"/>
              <a:t>The disciples recognized Moses and Elijah when Christ was transfigured.  How?</a:t>
            </a:r>
          </a:p>
          <a:p>
            <a:pPr lvl="1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3200" dirty="0" smtClean="0"/>
              <a:t>By cognition—recognizing a person by His speech and actions as a result of studying history.</a:t>
            </a:r>
          </a:p>
          <a:p>
            <a:pPr lvl="1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3200" dirty="0" smtClean="0"/>
              <a:t>So we shall know People about whom we have studied and learnt to know through history.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3600" dirty="0" smtClean="0">
                <a:solidFill>
                  <a:schemeClr val="tx1"/>
                </a:solidFill>
              </a:rPr>
              <a:t>Our minds can comprehend so little and forget so fast.  Will this </a:t>
            </a:r>
            <a:r>
              <a:rPr lang="en-US" sz="3600" dirty="0" smtClean="0">
                <a:solidFill>
                  <a:schemeClr val="tx1"/>
                </a:solidFill>
              </a:rPr>
              <a:t>condition </a:t>
            </a:r>
            <a:r>
              <a:rPr lang="en-US" sz="3600" dirty="0" smtClean="0">
                <a:solidFill>
                  <a:schemeClr val="tx1"/>
                </a:solidFill>
              </a:rPr>
              <a:t>improve in heaven?  Let us look at </a:t>
            </a:r>
            <a:r>
              <a:rPr lang="en-US" sz="3600" dirty="0" smtClean="0">
                <a:solidFill>
                  <a:srgbClr val="FF0000"/>
                </a:solidFill>
              </a:rPr>
              <a:t>1 Corinthians 13:12.</a:t>
            </a:r>
          </a:p>
        </p:txBody>
      </p:sp>
      <p:sp>
        <p:nvSpPr>
          <p:cNvPr id="12291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z="4000" dirty="0" smtClean="0">
                <a:solidFill>
                  <a:srgbClr val="FF0000"/>
                </a:solidFill>
              </a:rPr>
              <a:t>POINT TO EMPHASIZE:</a:t>
            </a:r>
          </a:p>
          <a:p>
            <a:pPr lvl="1"/>
            <a:r>
              <a:rPr lang="en-US" sz="3600" dirty="0" smtClean="0"/>
              <a:t>We shall see through the mysteries of this life as God knows us now.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3200" dirty="0" smtClean="0">
                <a:solidFill>
                  <a:schemeClr val="tx1"/>
                </a:solidFill>
              </a:rPr>
              <a:t>Certainly, if God is offering all this to us, there must be some basis </a:t>
            </a:r>
            <a:r>
              <a:rPr lang="en-US" sz="3200" dirty="0" smtClean="0">
                <a:solidFill>
                  <a:schemeClr val="tx1"/>
                </a:solidFill>
              </a:rPr>
              <a:t>upon </a:t>
            </a:r>
            <a:r>
              <a:rPr lang="en-US" sz="3200" dirty="0" smtClean="0">
                <a:solidFill>
                  <a:schemeClr val="tx1"/>
                </a:solidFill>
              </a:rPr>
              <a:t>which individuals will be granted these things.  There is! </a:t>
            </a:r>
            <a:r>
              <a:rPr lang="en-US" sz="3200" dirty="0" smtClean="0">
                <a:solidFill>
                  <a:srgbClr val="FF0000"/>
                </a:solidFill>
              </a:rPr>
              <a:t> John 12:11-16 </a:t>
            </a:r>
            <a:r>
              <a:rPr lang="en-US" sz="3200" dirty="0" smtClean="0">
                <a:solidFill>
                  <a:schemeClr val="tx1"/>
                </a:solidFill>
              </a:rPr>
              <a:t>is our last text.</a:t>
            </a:r>
          </a:p>
        </p:txBody>
      </p:sp>
      <p:sp>
        <p:nvSpPr>
          <p:cNvPr id="13315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z="4400" dirty="0" smtClean="0">
                <a:solidFill>
                  <a:srgbClr val="FF0000"/>
                </a:solidFill>
              </a:rPr>
              <a:t>POINT TO EMPHASIZE:</a:t>
            </a:r>
          </a:p>
          <a:p>
            <a:pPr lvl="1"/>
            <a:r>
              <a:rPr lang="en-US" sz="4000" dirty="0" smtClean="0"/>
              <a:t>As many as receive Him Christ are enabled to become sons, or heirs, of God.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7200" smtClean="0">
                <a:solidFill>
                  <a:schemeClr val="tx1"/>
                </a:solidFill>
              </a:rPr>
              <a:t>APPEAL:</a:t>
            </a:r>
          </a:p>
        </p:txBody>
      </p:sp>
      <p:sp>
        <p:nvSpPr>
          <p:cNvPr id="14339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4000" smtClean="0"/>
              <a:t>God is definitely offering us something better than we now have.  The only question is, “Will we fulfil the conditions so that we can accept it?”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6600" smtClean="0">
                <a:solidFill>
                  <a:schemeClr val="tx1"/>
                </a:solidFill>
              </a:rPr>
              <a:t>PRAYER:</a:t>
            </a:r>
          </a:p>
        </p:txBody>
      </p:sp>
      <p:sp>
        <p:nvSpPr>
          <p:cNvPr id="1536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4000" smtClean="0"/>
              <a:t>Thank God for His love in preparing a place for us.</a:t>
            </a:r>
          </a:p>
          <a:p>
            <a:r>
              <a:rPr lang="en-US" sz="4000" smtClean="0"/>
              <a:t>Ask for help to follow His commands so that we will be able to enjoy heaven.</a:t>
            </a:r>
          </a:p>
          <a:p>
            <a:r>
              <a:rPr lang="en-GB" sz="4000" smtClean="0"/>
              <a:t>Remember the family’s need.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7200" smtClean="0">
                <a:solidFill>
                  <a:schemeClr val="tx1"/>
                </a:solidFill>
              </a:rPr>
              <a:t>PROJECTION:</a:t>
            </a:r>
          </a:p>
        </p:txBody>
      </p:sp>
      <p:sp>
        <p:nvSpPr>
          <p:cNvPr id="16387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4000" smtClean="0"/>
              <a:t>Today we studied about a few of the desirable features of heave.  Next week we shall see how long the righteous will live in heave in a study entitled “The Millennium.”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6000" b="1" smtClean="0">
                <a:solidFill>
                  <a:schemeClr val="tx1"/>
                </a:solidFill>
              </a:rPr>
              <a:t>LESSON #5—HEAVEN</a:t>
            </a:r>
          </a:p>
        </p:txBody>
      </p:sp>
      <p:sp>
        <p:nvSpPr>
          <p:cNvPr id="4099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3600" i="0" smtClean="0">
                <a:solidFill>
                  <a:srgbClr val="FF0000"/>
                </a:solidFill>
                <a:latin typeface="Tw Cen MT Condensed Extra Bold" pitchFamily="34" charset="0"/>
              </a:rPr>
              <a:t>Key Text: Revelation 21:4</a:t>
            </a:r>
            <a:r>
              <a:rPr lang="en-US" sz="3600" i="0" smtClean="0">
                <a:latin typeface="Tw Cen MT Condensed Extra Bold" pitchFamily="34" charset="0"/>
              </a:rPr>
              <a:t>– “And God shall wipe away all tears from their eyes; and there shall be no more death, neither sorrow, nor crying, neither shall there be any more pain: for the former things are passed away.”</a:t>
            </a:r>
          </a:p>
          <a:p>
            <a:r>
              <a:rPr lang="en-GB" sz="3600" i="0" smtClean="0">
                <a:latin typeface="Tw Cen MT Condensed Extra Bold" pitchFamily="34" charset="0"/>
              </a:rPr>
              <a:t>PRAYER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>
          <a:xfrm>
            <a:off x="2514600" y="427038"/>
            <a:ext cx="6629400" cy="1554162"/>
          </a:xfrm>
        </p:spPr>
        <p:txBody>
          <a:bodyPr/>
          <a:lstStyle/>
          <a:p>
            <a:pPr algn="l"/>
            <a:r>
              <a:rPr lang="en-US" sz="8000" b="1" smtClean="0">
                <a:solidFill>
                  <a:schemeClr val="tx1"/>
                </a:solidFill>
              </a:rPr>
              <a:t>REVIEW:</a:t>
            </a:r>
          </a:p>
        </p:txBody>
      </p:sp>
      <p:sp>
        <p:nvSpPr>
          <p:cNvPr id="512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4400" i="0" smtClean="0">
                <a:latin typeface="Tw Cen MT Condensed Extra Bold" pitchFamily="34" charset="0"/>
              </a:rPr>
              <a:t>Last week we discovered that when Jesus comes, He will change our bodies.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>
          <a:xfrm>
            <a:off x="2514600" y="350838"/>
            <a:ext cx="6629400" cy="1554162"/>
          </a:xfrm>
        </p:spPr>
        <p:txBody>
          <a:bodyPr/>
          <a:lstStyle/>
          <a:p>
            <a:r>
              <a:rPr lang="en-US" sz="7200" smtClean="0">
                <a:solidFill>
                  <a:schemeClr val="tx1"/>
                </a:solidFill>
              </a:rPr>
              <a:t>INTRODUCTION: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400" y="2362200"/>
            <a:ext cx="8839200" cy="3687763"/>
          </a:xfrm>
        </p:spPr>
        <p:txBody>
          <a:bodyPr rtlCol="0">
            <a:noAutofit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4000" dirty="0" smtClean="0"/>
              <a:t>This week we are going to discover other facts about Heaven.  Our first text is </a:t>
            </a:r>
            <a:r>
              <a:rPr lang="en-US" sz="4000" dirty="0" smtClean="0">
                <a:solidFill>
                  <a:srgbClr val="FF0000"/>
                </a:solidFill>
              </a:rPr>
              <a:t>Revelation 21:4.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GB" sz="4000" dirty="0" smtClean="0">
                <a:solidFill>
                  <a:srgbClr val="FF0000"/>
                </a:solidFill>
              </a:rPr>
              <a:t>POINT TO EMPHASIZE:</a:t>
            </a:r>
          </a:p>
          <a:p>
            <a:pPr lvl="1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3600" dirty="0" smtClean="0"/>
              <a:t>There are no undesirable traits in heaven such as sickness, sorrow, death, pain, all of which are associated with this life.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3600" dirty="0" smtClean="0">
                <a:solidFill>
                  <a:schemeClr val="tx1"/>
                </a:solidFill>
              </a:rPr>
              <a:t>It </a:t>
            </a:r>
            <a:r>
              <a:rPr lang="en-US" sz="3600" dirty="0" smtClean="0">
                <a:solidFill>
                  <a:schemeClr val="tx1"/>
                </a:solidFill>
              </a:rPr>
              <a:t>certainly is good not to have these undesirable traits there, but </a:t>
            </a:r>
            <a:r>
              <a:rPr lang="en-US" sz="3600" dirty="0" smtClean="0">
                <a:solidFill>
                  <a:schemeClr val="tx1"/>
                </a:solidFill>
              </a:rPr>
              <a:t>that </a:t>
            </a:r>
            <a:r>
              <a:rPr lang="en-US" sz="3600" dirty="0" smtClean="0">
                <a:solidFill>
                  <a:schemeClr val="tx1"/>
                </a:solidFill>
              </a:rPr>
              <a:t>are some of the things that will be there?  </a:t>
            </a:r>
            <a:r>
              <a:rPr lang="en-US" sz="3600" dirty="0" smtClean="0">
                <a:solidFill>
                  <a:srgbClr val="FF0000"/>
                </a:solidFill>
              </a:rPr>
              <a:t>Isaiah 65:7, 21-23.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" y="2362200"/>
            <a:ext cx="9067800" cy="3687763"/>
          </a:xfrm>
        </p:spPr>
        <p:txBody>
          <a:bodyPr rtlCol="0">
            <a:noAutofit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GB" dirty="0" smtClean="0">
                <a:solidFill>
                  <a:srgbClr val="FF0000"/>
                </a:solidFill>
              </a:rPr>
              <a:t>POINTS TO EMPHASIZE:</a:t>
            </a:r>
          </a:p>
          <a:p>
            <a:pPr lvl="1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3200" dirty="0" smtClean="0"/>
              <a:t>There is a re-creation of heaven and earth.</a:t>
            </a:r>
          </a:p>
          <a:p>
            <a:pPr lvl="1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3200" dirty="0" smtClean="0"/>
              <a:t>The former things are not remembered, nor do they come into mind.</a:t>
            </a:r>
          </a:p>
          <a:p>
            <a:pPr lvl="1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3200" dirty="0" smtClean="0"/>
              <a:t>We will build houses and inhabit them and plant vineyards and eat the fruit of them.</a:t>
            </a:r>
          </a:p>
          <a:p>
            <a:pPr lvl="1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3200" dirty="0" smtClean="0"/>
              <a:t>Each shall enjoy the work of his own hands, and none will </a:t>
            </a:r>
            <a:r>
              <a:rPr lang="en-US" sz="3200" dirty="0" err="1" smtClean="0"/>
              <a:t>labour</a:t>
            </a:r>
            <a:r>
              <a:rPr lang="en-US" sz="3200" dirty="0" smtClean="0"/>
              <a:t> in vain or bring forth trouble</a:t>
            </a:r>
            <a:r>
              <a:rPr lang="en-US" sz="3200" dirty="0" smtClean="0"/>
              <a:t>.</a:t>
            </a:r>
            <a:endParaRPr lang="en-US" sz="32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3600" dirty="0" smtClean="0">
                <a:solidFill>
                  <a:schemeClr val="tx1"/>
                </a:solidFill>
              </a:rPr>
              <a:t>It </a:t>
            </a:r>
            <a:r>
              <a:rPr lang="en-US" sz="3600" dirty="0" smtClean="0">
                <a:solidFill>
                  <a:schemeClr val="tx1"/>
                </a:solidFill>
              </a:rPr>
              <a:t>certainly is good not to have these undesirable traits there, but </a:t>
            </a:r>
            <a:r>
              <a:rPr lang="en-US" sz="3600" dirty="0" smtClean="0">
                <a:solidFill>
                  <a:schemeClr val="tx1"/>
                </a:solidFill>
              </a:rPr>
              <a:t>that </a:t>
            </a:r>
            <a:r>
              <a:rPr lang="en-US" sz="3600" dirty="0" smtClean="0">
                <a:solidFill>
                  <a:schemeClr val="tx1"/>
                </a:solidFill>
              </a:rPr>
              <a:t>are some of the things that will be there?  </a:t>
            </a:r>
            <a:r>
              <a:rPr lang="en-US" sz="3600" dirty="0" smtClean="0">
                <a:solidFill>
                  <a:srgbClr val="FF0000"/>
                </a:solidFill>
              </a:rPr>
              <a:t>Isaiah 65:7, 21-23.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" y="2362200"/>
            <a:ext cx="9067800" cy="3687763"/>
          </a:xfrm>
        </p:spPr>
        <p:txBody>
          <a:bodyPr rtlCol="0">
            <a:noAutofit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GB" dirty="0" smtClean="0">
                <a:solidFill>
                  <a:srgbClr val="FF0000"/>
                </a:solidFill>
              </a:rPr>
              <a:t>POINTS TO EMPHASIZE:</a:t>
            </a:r>
          </a:p>
          <a:p>
            <a:pPr lvl="1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3200" dirty="0" smtClean="0"/>
              <a:t>The </a:t>
            </a:r>
            <a:r>
              <a:rPr lang="en-US" sz="3200" dirty="0" smtClean="0"/>
              <a:t>Book of Isaiah 11:6-9 says that it will be a place of peace and </a:t>
            </a:r>
            <a:r>
              <a:rPr lang="en-US" sz="3200" dirty="0" smtClean="0"/>
              <a:t>tranquility—the </a:t>
            </a:r>
            <a:r>
              <a:rPr lang="en-US" sz="3200" dirty="0" smtClean="0"/>
              <a:t>wolf and the lamb will play together.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4800" dirty="0" smtClean="0">
                <a:solidFill>
                  <a:schemeClr val="tx1"/>
                </a:solidFill>
              </a:rPr>
              <a:t>John </a:t>
            </a:r>
            <a:r>
              <a:rPr lang="en-US" sz="4800" dirty="0" smtClean="0">
                <a:solidFill>
                  <a:schemeClr val="tx1"/>
                </a:solidFill>
              </a:rPr>
              <a:t>vividly describes heaven in </a:t>
            </a:r>
            <a:r>
              <a:rPr lang="en-US" sz="4800" dirty="0" smtClean="0">
                <a:solidFill>
                  <a:srgbClr val="FF0000"/>
                </a:solidFill>
              </a:rPr>
              <a:t>Revelation 21:10-18.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 rtlCol="0">
            <a:noAutofit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GB" sz="4000" dirty="0" smtClean="0">
                <a:solidFill>
                  <a:srgbClr val="FF0000"/>
                </a:solidFill>
              </a:rPr>
              <a:t>POINTS TO EMPHASIZE:</a:t>
            </a:r>
          </a:p>
          <a:p>
            <a:pPr lvl="1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3200" dirty="0" smtClean="0"/>
              <a:t>John is trying to describe heaven so as to avoid two extremes:</a:t>
            </a:r>
          </a:p>
          <a:p>
            <a:pPr lvl="1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3200" dirty="0" smtClean="0"/>
              <a:t>Explaining heaven away as being unreal, imaginary, ghostlike;</a:t>
            </a:r>
          </a:p>
          <a:p>
            <a:pPr lvl="1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3200" dirty="0" smtClean="0"/>
              <a:t>Making it only what he briefly describes—too earthly and nothing more.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3000" dirty="0" smtClean="0">
                <a:solidFill>
                  <a:schemeClr val="tx1"/>
                </a:solidFill>
              </a:rPr>
              <a:t>It </a:t>
            </a:r>
            <a:r>
              <a:rPr lang="en-US" sz="3000" dirty="0" smtClean="0">
                <a:solidFill>
                  <a:schemeClr val="tx1"/>
                </a:solidFill>
              </a:rPr>
              <a:t>sounds as though heaven is a very wonderful place.  But, how good is heaven compared to the best of what we have on this earth?  Let’s see what </a:t>
            </a:r>
            <a:r>
              <a:rPr lang="en-US" sz="3000" dirty="0" smtClean="0">
                <a:solidFill>
                  <a:srgbClr val="FF0000"/>
                </a:solidFill>
              </a:rPr>
              <a:t>Isaiah 64:4 </a:t>
            </a:r>
            <a:r>
              <a:rPr lang="en-US" sz="3000" dirty="0" smtClean="0">
                <a:solidFill>
                  <a:schemeClr val="tx1"/>
                </a:solidFill>
              </a:rPr>
              <a:t>says.</a:t>
            </a:r>
          </a:p>
        </p:txBody>
      </p:sp>
      <p:sp>
        <p:nvSpPr>
          <p:cNvPr id="9219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z="4400" dirty="0" smtClean="0">
                <a:solidFill>
                  <a:srgbClr val="FF0000"/>
                </a:solidFill>
              </a:rPr>
              <a:t>POINTS TO EMPHASIZE:</a:t>
            </a:r>
          </a:p>
          <a:p>
            <a:pPr lvl="1"/>
            <a:r>
              <a:rPr lang="en-US" sz="4000" dirty="0" smtClean="0"/>
              <a:t>At no time has man seen, heard, or even dreamed of the wonderful things God has prepared for those who love Him.</a:t>
            </a:r>
          </a:p>
          <a:p>
            <a:pPr lvl="1"/>
            <a:r>
              <a:rPr lang="en-GB" sz="4000" dirty="0" smtClean="0"/>
              <a:t>It’s beyond comprehension, imagination, or description.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4800" dirty="0" smtClean="0">
                <a:solidFill>
                  <a:schemeClr val="tx1"/>
                </a:solidFill>
              </a:rPr>
              <a:t>Will </a:t>
            </a:r>
            <a:r>
              <a:rPr lang="en-US" sz="4800" dirty="0" smtClean="0">
                <a:solidFill>
                  <a:schemeClr val="tx1"/>
                </a:solidFill>
              </a:rPr>
              <a:t>we know each other in heaven?  Let’s read </a:t>
            </a:r>
            <a:r>
              <a:rPr lang="en-US" sz="4800" dirty="0" smtClean="0">
                <a:solidFill>
                  <a:srgbClr val="FF0000"/>
                </a:solidFill>
              </a:rPr>
              <a:t>John 20:11-16.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0" y="2484437"/>
            <a:ext cx="9144000" cy="3687763"/>
          </a:xfrm>
        </p:spPr>
        <p:txBody>
          <a:bodyPr rtlCol="0">
            <a:noAutofit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GB" sz="3600" dirty="0" smtClean="0">
                <a:solidFill>
                  <a:srgbClr val="FF0000"/>
                </a:solidFill>
              </a:rPr>
              <a:t>POINTS TO EMPHASIZE:</a:t>
            </a:r>
          </a:p>
          <a:p>
            <a:pPr lvl="1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3200" dirty="0" smtClean="0"/>
              <a:t>As Mary recognized the resurrected Jesus by His voice, so we shall recognize one another by our voices.</a:t>
            </a:r>
          </a:p>
          <a:p>
            <a:pPr lvl="1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3200" dirty="0" smtClean="0"/>
              <a:t>It says in verses 27 and 28 that Thomas recognized Jesus by His appearance; so we shall recognize one another by our appearances.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740</Words>
  <Application>Microsoft Office PowerPoint</Application>
  <PresentationFormat>On-screen Show (4:3)</PresentationFormat>
  <Paragraphs>52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0" baseType="lpstr">
      <vt:lpstr>Calibri</vt:lpstr>
      <vt:lpstr>Arial</vt:lpstr>
      <vt:lpstr>Tw Cen MT Condensed Extra Bold</vt:lpstr>
      <vt:lpstr>Cambria</vt:lpstr>
      <vt:lpstr>Office Theme</vt:lpstr>
      <vt:lpstr>LESSON 5 – Heaven</vt:lpstr>
      <vt:lpstr>LESSON #5—HEAVEN</vt:lpstr>
      <vt:lpstr>REVIEW:</vt:lpstr>
      <vt:lpstr>INTRODUCTION:</vt:lpstr>
      <vt:lpstr>It certainly is good not to have these undesirable traits there, but that are some of the things that will be there?  Isaiah 65:7, 21-23.</vt:lpstr>
      <vt:lpstr>It certainly is good not to have these undesirable traits there, but that are some of the things that will be there?  Isaiah 65:7, 21-23.</vt:lpstr>
      <vt:lpstr>John vividly describes heaven in Revelation 21:10-18.</vt:lpstr>
      <vt:lpstr>It sounds as though heaven is a very wonderful place.  But, how good is heaven compared to the best of what we have on this earth?  Let’s see what Isaiah 64:4 says.</vt:lpstr>
      <vt:lpstr>Will we know each other in heaven?  Let’s read John 20:11-16.</vt:lpstr>
      <vt:lpstr>Will we recognize people only by voice or appearance?  The answer is recorded in Matthew 17:3, 4.</vt:lpstr>
      <vt:lpstr>Our minds can comprehend so little and forget so fast.  Will this condition improve in heaven?  Let us look at 1 Corinthians 13:12.</vt:lpstr>
      <vt:lpstr>Certainly, if God is offering all this to us, there must be some basis upon which individuals will be granted these things.  There is!  John 12:11-16 is our last text.</vt:lpstr>
      <vt:lpstr>APPEAL:</vt:lpstr>
      <vt:lpstr>PRAYER:</vt:lpstr>
      <vt:lpstr>PROJECTION:</vt:lpstr>
    </vt:vector>
  </TitlesOfParts>
  <Company>Toshiba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LESSON 5 – Heaven</dc:title>
  <dc:creator>Resha Muir</dc:creator>
  <cp:lastModifiedBy>Resha Muir</cp:lastModifiedBy>
  <cp:revision>6</cp:revision>
  <dcterms:created xsi:type="dcterms:W3CDTF">2009-06-18T14:48:52Z</dcterms:created>
  <dcterms:modified xsi:type="dcterms:W3CDTF">2009-06-18T18:30:21Z</dcterms:modified>
</cp:coreProperties>
</file>