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256" r:id="rId3"/>
    <p:sldId id="259" r:id="rId4"/>
    <p:sldId id="261" r:id="rId5"/>
    <p:sldId id="266" r:id="rId6"/>
    <p:sldId id="271" r:id="rId7"/>
    <p:sldId id="276" r:id="rId8"/>
    <p:sldId id="283" r:id="rId9"/>
    <p:sldId id="290" r:id="rId10"/>
    <p:sldId id="296" r:id="rId11"/>
    <p:sldId id="301" r:id="rId12"/>
    <p:sldId id="305" r:id="rId13"/>
    <p:sldId id="307" r:id="rId14"/>
    <p:sldId id="311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00"/>
    <a:srgbClr val="58267E"/>
    <a:srgbClr val="800000"/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E:\Sermon Illustrations\Sermons 1-26\Sermon 03\0803117.jpg"/>
          <p:cNvPicPr>
            <a:picLocks noChangeAspect="1" noChangeArrowheads="1"/>
          </p:cNvPicPr>
          <p:nvPr userDrawn="1"/>
        </p:nvPicPr>
        <p:blipFill>
          <a:blip r:embed="rId3">
            <a:lum bright="49000" contrast="-67000"/>
          </a:blip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</p:spPr>
      </p:pic>
      <p:sp>
        <p:nvSpPr>
          <p:cNvPr id="6246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5A40279-643E-47D7-A4F5-400FA2F828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7" descr="second coming - title.jpg"/>
          <p:cNvPicPr>
            <a:picLocks noChangeAspect="1"/>
          </p:cNvPicPr>
          <p:nvPr userDrawn="1"/>
        </p:nvPicPr>
        <p:blipFill>
          <a:blip r:embed="rId2"/>
          <a:srcRect t="25275" b="25275"/>
          <a:stretch>
            <a:fillRect/>
          </a:stretch>
        </p:blipFill>
        <p:spPr>
          <a:xfrm>
            <a:off x="0" y="1752600"/>
            <a:ext cx="9144000" cy="3429000"/>
          </a:xfrm>
          <a:prstGeom prst="rect">
            <a:avLst/>
          </a:prstGeom>
        </p:spPr>
      </p:pic>
      <p:pic>
        <p:nvPicPr>
          <p:cNvPr id="7" name="Picture 6" descr="second coming - title.jpg"/>
          <p:cNvPicPr>
            <a:picLocks noChangeAspect="1"/>
          </p:cNvPicPr>
          <p:nvPr userDrawn="1"/>
        </p:nvPicPr>
        <p:blipFill>
          <a:blip r:embed="rId2"/>
          <a:srcRect l="3333" t="5319" r="65000" b="58511"/>
          <a:stretch>
            <a:fillRect/>
          </a:stretch>
        </p:blipFill>
        <p:spPr>
          <a:xfrm>
            <a:off x="228600" y="228600"/>
            <a:ext cx="2971800" cy="2590800"/>
          </a:xfrm>
          <a:prstGeom prst="rect">
            <a:avLst/>
          </a:prstGeom>
        </p:spPr>
      </p:pic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644775"/>
            <a:ext cx="8382000" cy="1470025"/>
          </a:xfrm>
        </p:spPr>
        <p:txBody>
          <a:bodyPr/>
          <a:lstStyle>
            <a:lvl1pPr algn="ctr">
              <a:defRPr>
                <a:ln w="19050">
                  <a:solidFill>
                    <a:schemeClr val="bg1"/>
                  </a:solidFill>
                </a:ln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 b="0" i="0">
                <a:solidFill>
                  <a:srgbClr val="58267E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FC2D1-24D3-4ED3-8247-11A8A7A26B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33400"/>
            <a:ext cx="22860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533400"/>
            <a:ext cx="67056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0D2E7-5755-4C1E-B751-A912AD5618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19050"/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A3429-AF18-44A5-A22F-D7EBCCF2AC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1EC4D-F315-4C2B-8F0E-37FA6B38BF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332038"/>
            <a:ext cx="44958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32038"/>
            <a:ext cx="44958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B089E4-89C3-43AD-86EF-49514FCABF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7FFB1-504A-4D73-829C-94BEE4890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CB079-38A1-491D-AA0B-EA338C39AE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351161-9AF4-4E80-B128-5DFAD8541C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180CB-AE9F-4B08-AB1E-454C9CABDE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F6F4DD-EF2A-4EF9-9C77-3F0A889FD6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Sermon Illustrations\Sermons 1-26\Sermon 03\0803117.jpg"/>
          <p:cNvPicPr>
            <a:picLocks noChangeAspect="1" noChangeArrowheads="1"/>
          </p:cNvPicPr>
          <p:nvPr userDrawn="1"/>
        </p:nvPicPr>
        <p:blipFill>
          <a:blip r:embed="rId14">
            <a:lum bright="49000" contrast="-67000"/>
          </a:blip>
          <a:srcRect/>
          <a:stretch>
            <a:fillRect/>
          </a:stretch>
        </p:blipFill>
        <p:spPr bwMode="auto">
          <a:xfrm>
            <a:off x="0" y="-152400"/>
            <a:ext cx="9144000" cy="7010400"/>
          </a:xfrm>
          <a:prstGeom prst="rect">
            <a:avLst/>
          </a:prstGeom>
          <a:noFill/>
        </p:spPr>
      </p:pic>
      <p:pic>
        <p:nvPicPr>
          <p:cNvPr id="9" name="Picture 8" descr="second coming - text.jpg"/>
          <p:cNvPicPr>
            <a:picLocks noChangeAspect="1"/>
          </p:cNvPicPr>
          <p:nvPr userDrawn="1"/>
        </p:nvPicPr>
        <p:blipFill>
          <a:blip r:embed="rId13"/>
          <a:srcRect b="66250"/>
          <a:stretch>
            <a:fillRect/>
          </a:stretch>
        </p:blipFill>
        <p:spPr>
          <a:xfrm>
            <a:off x="0" y="-152400"/>
            <a:ext cx="9144000" cy="24384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533400"/>
            <a:ext cx="662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332038"/>
            <a:ext cx="91440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D27A733-0EA4-42DA-984F-B8CBCBBDF4B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ts val="2400"/>
        </a:spcBef>
        <a:spcAft>
          <a:spcPct val="0"/>
        </a:spcAft>
        <a:defRPr sz="6600">
          <a:ln w="12700">
            <a:solidFill>
              <a:schemeClr val="bg1"/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ts val="2400"/>
        </a:spcBef>
        <a:spcAft>
          <a:spcPct val="0"/>
        </a:spcAft>
        <a:defRPr sz="6600">
          <a:solidFill>
            <a:schemeClr val="tx1"/>
          </a:solidFill>
          <a:latin typeface="Tw Cen MT Condensed Extra Bold" pitchFamily="34" charset="0"/>
        </a:defRPr>
      </a:lvl2pPr>
      <a:lvl3pPr algn="l" rtl="0" fontAlgn="base">
        <a:spcBef>
          <a:spcPts val="2400"/>
        </a:spcBef>
        <a:spcAft>
          <a:spcPct val="0"/>
        </a:spcAft>
        <a:defRPr sz="6600">
          <a:solidFill>
            <a:schemeClr val="tx1"/>
          </a:solidFill>
          <a:latin typeface="Tw Cen MT Condensed Extra Bold" pitchFamily="34" charset="0"/>
        </a:defRPr>
      </a:lvl3pPr>
      <a:lvl4pPr algn="l" rtl="0" fontAlgn="base">
        <a:spcBef>
          <a:spcPts val="2400"/>
        </a:spcBef>
        <a:spcAft>
          <a:spcPct val="0"/>
        </a:spcAft>
        <a:defRPr sz="6600">
          <a:solidFill>
            <a:schemeClr val="tx1"/>
          </a:solidFill>
          <a:latin typeface="Tw Cen MT Condensed Extra Bold" pitchFamily="34" charset="0"/>
        </a:defRPr>
      </a:lvl4pPr>
      <a:lvl5pPr algn="l" rtl="0" fontAlgn="base">
        <a:spcBef>
          <a:spcPts val="2400"/>
        </a:spcBef>
        <a:spcAft>
          <a:spcPct val="0"/>
        </a:spcAft>
        <a:defRPr sz="6600">
          <a:solidFill>
            <a:schemeClr val="tx1"/>
          </a:solidFill>
          <a:latin typeface="Tw Cen MT Condensed Extra Bold" pitchFamily="34" charset="0"/>
        </a:defRPr>
      </a:lvl5pPr>
      <a:lvl6pPr marL="457200" algn="l" rtl="0" fontAlgn="base">
        <a:spcBef>
          <a:spcPts val="2400"/>
        </a:spcBef>
        <a:spcAft>
          <a:spcPct val="0"/>
        </a:spcAft>
        <a:defRPr sz="6600">
          <a:solidFill>
            <a:schemeClr val="tx1"/>
          </a:solidFill>
          <a:latin typeface="Tw Cen MT Condensed Extra Bold" pitchFamily="34" charset="0"/>
        </a:defRPr>
      </a:lvl6pPr>
      <a:lvl7pPr marL="914400" algn="l" rtl="0" fontAlgn="base">
        <a:spcBef>
          <a:spcPts val="2400"/>
        </a:spcBef>
        <a:spcAft>
          <a:spcPct val="0"/>
        </a:spcAft>
        <a:defRPr sz="6600">
          <a:solidFill>
            <a:schemeClr val="tx1"/>
          </a:solidFill>
          <a:latin typeface="Tw Cen MT Condensed Extra Bold" pitchFamily="34" charset="0"/>
        </a:defRPr>
      </a:lvl7pPr>
      <a:lvl8pPr marL="1371600" algn="l" rtl="0" fontAlgn="base">
        <a:spcBef>
          <a:spcPts val="2400"/>
        </a:spcBef>
        <a:spcAft>
          <a:spcPct val="0"/>
        </a:spcAft>
        <a:defRPr sz="6600">
          <a:solidFill>
            <a:schemeClr val="tx1"/>
          </a:solidFill>
          <a:latin typeface="Tw Cen MT Condensed Extra Bold" pitchFamily="34" charset="0"/>
        </a:defRPr>
      </a:lvl8pPr>
      <a:lvl9pPr marL="1828800" algn="l" rtl="0" fontAlgn="base">
        <a:spcBef>
          <a:spcPts val="2400"/>
        </a:spcBef>
        <a:spcAft>
          <a:spcPct val="0"/>
        </a:spcAft>
        <a:defRPr sz="6600">
          <a:solidFill>
            <a:schemeClr val="tx1"/>
          </a:solidFill>
          <a:latin typeface="Tw Cen MT Condensed Extra Bold" pitchFamily="34" charset="0"/>
        </a:defRPr>
      </a:lvl9pPr>
    </p:titleStyle>
    <p:bodyStyle>
      <a:lvl1pPr marL="342900" indent="-342900" algn="l" rtl="0" fontAlgn="base">
        <a:spcBef>
          <a:spcPts val="1200"/>
        </a:spcBef>
        <a:spcAft>
          <a:spcPts val="300"/>
        </a:spcAft>
        <a:buChar char="•"/>
        <a:defRPr sz="3200" b="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6000" dirty="0"/>
              <a:t>LESSON #</a:t>
            </a:r>
            <a:r>
              <a:rPr lang="en-US" sz="6000" dirty="0" smtClean="0"/>
              <a:t>4</a:t>
            </a:r>
            <a:br>
              <a:rPr lang="en-US" sz="6000" dirty="0" smtClean="0"/>
            </a:br>
            <a:r>
              <a:rPr lang="en-US" sz="6000" dirty="0" smtClean="0"/>
              <a:t>THE </a:t>
            </a:r>
            <a:r>
              <a:rPr lang="en-US" sz="6000" dirty="0"/>
              <a:t>SECOND COMING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267200"/>
            <a:ext cx="6400800" cy="1752600"/>
          </a:xfrm>
        </p:spPr>
        <p:txBody>
          <a:bodyPr/>
          <a:lstStyle/>
          <a:p>
            <a:r>
              <a:rPr lang="en-US" sz="4000" b="0" i="0"/>
              <a:t>Key Text: Hebrews 9:28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457200"/>
            <a:ext cx="6629400" cy="1143000"/>
          </a:xfrm>
        </p:spPr>
        <p:txBody>
          <a:bodyPr/>
          <a:lstStyle/>
          <a:p>
            <a:r>
              <a:rPr lang="en-US" sz="4800" dirty="0"/>
              <a:t>But what happens to the righteous? </a:t>
            </a:r>
            <a:r>
              <a:rPr lang="en-US" sz="4800" dirty="0" smtClean="0">
                <a:solidFill>
                  <a:srgbClr val="E20000"/>
                </a:solidFill>
              </a:rPr>
              <a:t>1 </a:t>
            </a:r>
            <a:r>
              <a:rPr lang="en-US" sz="4800" dirty="0">
                <a:solidFill>
                  <a:srgbClr val="E20000"/>
                </a:solidFill>
              </a:rPr>
              <a:t>Thessalonians 4:16, 17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i="0" dirty="0">
                <a:solidFill>
                  <a:srgbClr val="E20000"/>
                </a:solidFill>
              </a:rPr>
              <a:t>POINTS TO EMPHASIZE:</a:t>
            </a:r>
          </a:p>
          <a:p>
            <a:pPr lvl="1"/>
            <a:r>
              <a:rPr lang="en-GB" sz="3200" i="0" dirty="0"/>
              <a:t>The dead in Christ will rise first.  Matthew 24:31 tells us that the angels assist in this work and gather the elect.</a:t>
            </a:r>
          </a:p>
          <a:p>
            <a:pPr lvl="1"/>
            <a:r>
              <a:rPr lang="en-GB" sz="3200" i="0" dirty="0"/>
              <a:t>We who are alive, the elect, re gathered together with the resurrected ones in the clouds.</a:t>
            </a:r>
          </a:p>
          <a:p>
            <a:pPr lvl="1"/>
            <a:r>
              <a:rPr lang="en-GB" sz="3200" i="0" dirty="0"/>
              <a:t>We shall then always be with the Lord.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457200"/>
            <a:ext cx="6629400" cy="1143000"/>
          </a:xfrm>
        </p:spPr>
        <p:txBody>
          <a:bodyPr/>
          <a:lstStyle/>
          <a:p>
            <a:r>
              <a:rPr lang="en-US" sz="4000" dirty="0"/>
              <a:t>Where are we taken, and what changes are made in our present physical bodies?  Our last text is </a:t>
            </a:r>
            <a:r>
              <a:rPr lang="en-US" sz="4000" dirty="0">
                <a:solidFill>
                  <a:srgbClr val="E20000"/>
                </a:solidFill>
              </a:rPr>
              <a:t>Philippians 3:20, 21.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32038"/>
            <a:ext cx="8991600" cy="4525962"/>
          </a:xfrm>
        </p:spPr>
        <p:txBody>
          <a:bodyPr/>
          <a:lstStyle/>
          <a:p>
            <a:r>
              <a:rPr lang="en-GB" sz="4000" i="0" dirty="0" smtClean="0">
                <a:solidFill>
                  <a:srgbClr val="E20000"/>
                </a:solidFill>
              </a:rPr>
              <a:t>POINTS </a:t>
            </a:r>
            <a:r>
              <a:rPr lang="en-GB" sz="4000" i="0" dirty="0">
                <a:solidFill>
                  <a:srgbClr val="E20000"/>
                </a:solidFill>
              </a:rPr>
              <a:t>TO EMPHASIZE:</a:t>
            </a:r>
          </a:p>
          <a:p>
            <a:pPr lvl="1"/>
            <a:r>
              <a:rPr lang="en-GB" sz="3600" i="0" dirty="0"/>
              <a:t>Our conversation—or in modern English—our citizenship is in heaven where our Saviour is.</a:t>
            </a:r>
          </a:p>
          <a:p>
            <a:pPr lvl="1"/>
            <a:r>
              <a:rPr lang="en-GB" sz="3600" i="0" dirty="0"/>
              <a:t>Our vile bodies will be changed to resemble His glorious body.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685800"/>
            <a:ext cx="6629400" cy="1143000"/>
          </a:xfrm>
        </p:spPr>
        <p:txBody>
          <a:bodyPr/>
          <a:lstStyle/>
          <a:p>
            <a:r>
              <a:rPr lang="en-US" sz="8000"/>
              <a:t>APPEAL: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i="0"/>
              <a:t>Heaven is cheap enough, isn’t it?  For merely following Christ during our short life-span here on this earth, He offers in exchange a place in His eternal kingdom where our bodies will be made like Christ’s resurrected body.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/>
              <a:t>PRAYER: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i="0"/>
              <a:t>Thank God for His wonderful love in saving us.</a:t>
            </a:r>
          </a:p>
          <a:p>
            <a:r>
              <a:rPr lang="en-GB" sz="3600" i="0"/>
              <a:t>Pray that we shall make the necessary preparation day-by-day so that we can be part of His eternal kingdom.</a:t>
            </a:r>
          </a:p>
          <a:p>
            <a:r>
              <a:rPr lang="en-GB" sz="3600" i="0"/>
              <a:t>Remember the needs of the family.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 smtClean="0"/>
              <a:t>PROJECTION</a:t>
            </a:r>
            <a:r>
              <a:rPr lang="en-US" sz="7200" dirty="0"/>
              <a:t>: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000" i="0" dirty="0"/>
              <a:t>Today we discovered that our bodies will be changed at Christ’s  Second Coming.  </a:t>
            </a:r>
            <a:endParaRPr lang="en-GB" sz="4000" i="0" dirty="0" smtClean="0"/>
          </a:p>
          <a:p>
            <a:r>
              <a:rPr lang="en-GB" sz="4000" i="0" dirty="0" smtClean="0"/>
              <a:t>But </a:t>
            </a:r>
            <a:r>
              <a:rPr lang="en-GB" sz="4000" i="0" dirty="0"/>
              <a:t>are there other desirable features to being part of His kingdom?  </a:t>
            </a:r>
            <a:endParaRPr lang="en-GB" sz="4000" i="0" dirty="0" smtClean="0"/>
          </a:p>
          <a:p>
            <a:r>
              <a:rPr lang="en-GB" sz="4000" i="0" dirty="0" smtClean="0"/>
              <a:t>Next </a:t>
            </a:r>
            <a:r>
              <a:rPr lang="en-GB" sz="4000" i="0" dirty="0"/>
              <a:t>week we shall talk about Heaven—the place Christ is gone to prepare for us.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609600"/>
            <a:ext cx="6629400" cy="1143000"/>
          </a:xfrm>
        </p:spPr>
        <p:txBody>
          <a:bodyPr/>
          <a:lstStyle/>
          <a:p>
            <a:r>
              <a:rPr lang="en-US"/>
              <a:t>LESSON #4—THE SECOND COMING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0" i="0" dirty="0">
                <a:solidFill>
                  <a:srgbClr val="FF0000"/>
                </a:solidFill>
              </a:rPr>
              <a:t>Key Text: Hebrews 9:28 </a:t>
            </a:r>
            <a:r>
              <a:rPr lang="en-GB" sz="3600" b="0" i="0" dirty="0"/>
              <a:t>– “</a:t>
            </a:r>
            <a:r>
              <a:rPr lang="en-US" sz="3600" b="0" i="0" dirty="0"/>
              <a:t>So Christ was once offered to bear the sins of many; and unto them that look for him shall he appear the second time without sin unto salvation.</a:t>
            </a:r>
            <a:r>
              <a:rPr lang="en-US" sz="3600" dirty="0"/>
              <a:t>”</a:t>
            </a:r>
            <a:endParaRPr lang="en-GB" sz="3600" b="0" i="0" dirty="0"/>
          </a:p>
          <a:p>
            <a:r>
              <a:rPr lang="en-GB" sz="3600" b="0" i="0" dirty="0"/>
              <a:t>PRAYER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609600"/>
            <a:ext cx="6629400" cy="1143000"/>
          </a:xfrm>
        </p:spPr>
        <p:txBody>
          <a:bodyPr/>
          <a:lstStyle/>
          <a:p>
            <a:r>
              <a:rPr lang="en-US" sz="8800"/>
              <a:t>REVIEW: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000" b="0" i="0"/>
              <a:t>Last week we saw that the signs Christ said would appear before His second coming are being fulfilled around us today.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609600"/>
            <a:ext cx="6629400" cy="1143000"/>
          </a:xfrm>
        </p:spPr>
        <p:txBody>
          <a:bodyPr/>
          <a:lstStyle/>
          <a:p>
            <a:r>
              <a:rPr lang="en-US" sz="8000"/>
              <a:t>INTRODUCTION: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i="0" dirty="0"/>
              <a:t>This week we shall study certain basic facts of His actual, literal Second Coming.  So, for our first text, let us turn to </a:t>
            </a:r>
            <a:r>
              <a:rPr lang="en-GB" sz="3600" i="0" dirty="0">
                <a:solidFill>
                  <a:srgbClr val="E20000"/>
                </a:solidFill>
              </a:rPr>
              <a:t>Hebrews 9:28.</a:t>
            </a:r>
          </a:p>
          <a:p>
            <a:r>
              <a:rPr lang="en-GB" sz="3600" i="0" dirty="0">
                <a:solidFill>
                  <a:srgbClr val="E20000"/>
                </a:solidFill>
              </a:rPr>
              <a:t>POINTS TO EMPHASIZE:</a:t>
            </a:r>
          </a:p>
          <a:p>
            <a:pPr lvl="1"/>
            <a:r>
              <a:rPr lang="en-GB" sz="3200" i="0" dirty="0"/>
              <a:t>Christ comes to those who look for Him.</a:t>
            </a:r>
          </a:p>
          <a:p>
            <a:pPr lvl="1"/>
            <a:r>
              <a:rPr lang="en-GB" sz="3200" i="0" dirty="0"/>
              <a:t>He brings salvation.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In </a:t>
            </a:r>
            <a:r>
              <a:rPr lang="en-US" sz="4800" dirty="0">
                <a:solidFill>
                  <a:srgbClr val="E20000"/>
                </a:solidFill>
              </a:rPr>
              <a:t>John 14:1-3 </a:t>
            </a:r>
            <a:r>
              <a:rPr lang="en-US" sz="4800" dirty="0"/>
              <a:t>we find where Jesus is coming back again.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000" i="0" dirty="0">
                <a:solidFill>
                  <a:srgbClr val="E20000"/>
                </a:solidFill>
              </a:rPr>
              <a:t>POINTS TO EMPHASIZE:</a:t>
            </a:r>
          </a:p>
          <a:p>
            <a:pPr lvl="1"/>
            <a:r>
              <a:rPr lang="en-GB" sz="3600" dirty="0"/>
              <a:t>Jesus went to prepare mansions—or dwelling places for us.</a:t>
            </a:r>
          </a:p>
          <a:p>
            <a:pPr lvl="1"/>
            <a:r>
              <a:rPr lang="en-GB" sz="3600" dirty="0"/>
              <a:t>Where He went, we will eventually go, if we accept Him as our Saviour.</a:t>
            </a:r>
          </a:p>
          <a:p>
            <a:pPr lvl="1"/>
            <a:r>
              <a:rPr lang="en-GB" sz="3600" dirty="0"/>
              <a:t>Notice He said, “If I go . . . I will return.”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457200"/>
            <a:ext cx="6629400" cy="1143000"/>
          </a:xfrm>
        </p:spPr>
        <p:txBody>
          <a:bodyPr/>
          <a:lstStyle/>
          <a:p>
            <a:r>
              <a:rPr lang="en-US" sz="4000" dirty="0"/>
              <a:t>The important thing, then, is to see if He did in fact go.  Let’s see what the Scriptures say in </a:t>
            </a:r>
            <a:r>
              <a:rPr lang="en-US" sz="4000" dirty="0">
                <a:solidFill>
                  <a:srgbClr val="E20000"/>
                </a:solidFill>
              </a:rPr>
              <a:t>Acts 1:9-11.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i="0" dirty="0">
                <a:solidFill>
                  <a:srgbClr val="E20000"/>
                </a:solidFill>
              </a:rPr>
              <a:t>POINTS TO EMPHASIZE:</a:t>
            </a:r>
          </a:p>
          <a:p>
            <a:pPr lvl="1"/>
            <a:r>
              <a:rPr lang="en-GB" sz="3200" dirty="0"/>
              <a:t>Christ went up in a cloud, and He will return in the same way.</a:t>
            </a:r>
          </a:p>
          <a:p>
            <a:pPr lvl="1"/>
            <a:r>
              <a:rPr lang="en-GB" sz="3200" dirty="0"/>
              <a:t>The disciples did see Christ go; therefore, His second coming is certain.</a:t>
            </a:r>
          </a:p>
          <a:p>
            <a:pPr lvl="1"/>
            <a:r>
              <a:rPr lang="en-GB" sz="3200" dirty="0"/>
              <a:t>Notice the verse literally says, “This same Jesus.”  The same Jesus the disciples knew and Loved will return.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What type of Jesus went to heaven?  Let </a:t>
            </a:r>
            <a:r>
              <a:rPr lang="en-US" sz="4800" dirty="0">
                <a:solidFill>
                  <a:srgbClr val="E20000"/>
                </a:solidFill>
              </a:rPr>
              <a:t>Luke 24:36-43 </a:t>
            </a:r>
            <a:r>
              <a:rPr lang="en-US" sz="4800" dirty="0"/>
              <a:t>give us the answer.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i="0" dirty="0" smtClean="0">
                <a:solidFill>
                  <a:srgbClr val="E20000"/>
                </a:solidFill>
              </a:rPr>
              <a:t>POINTS </a:t>
            </a:r>
            <a:r>
              <a:rPr lang="en-GB" sz="3600" i="0" dirty="0">
                <a:solidFill>
                  <a:srgbClr val="E20000"/>
                </a:solidFill>
              </a:rPr>
              <a:t>TO EMPHASIZE:</a:t>
            </a:r>
          </a:p>
          <a:p>
            <a:pPr lvl="1"/>
            <a:r>
              <a:rPr lang="en-GB" sz="3200" i="0" dirty="0"/>
              <a:t>Notice this is after the resurrection.</a:t>
            </a:r>
          </a:p>
          <a:p>
            <a:pPr lvl="1"/>
            <a:r>
              <a:rPr lang="en-GB" sz="3200" i="0" dirty="0"/>
              <a:t>Jesus had hands and feet—He could be touched.</a:t>
            </a:r>
          </a:p>
          <a:p>
            <a:pPr lvl="1"/>
            <a:r>
              <a:rPr lang="en-GB" sz="3200" i="0" dirty="0"/>
              <a:t>John 20:27 says that Christ told Thomas to touch His side.</a:t>
            </a:r>
          </a:p>
          <a:p>
            <a:pPr lvl="1"/>
            <a:r>
              <a:rPr lang="en-GB" sz="3200" i="0" dirty="0"/>
              <a:t>A spirit doesn’t have those things.</a:t>
            </a:r>
          </a:p>
          <a:p>
            <a:pPr lvl="1"/>
            <a:r>
              <a:rPr lang="en-GB" sz="3200" i="0" dirty="0"/>
              <a:t>Christ has human needs—He was hungry, and He ate.	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457200"/>
            <a:ext cx="6629400" cy="1143000"/>
          </a:xfrm>
        </p:spPr>
        <p:txBody>
          <a:bodyPr/>
          <a:lstStyle/>
          <a:p>
            <a:r>
              <a:rPr lang="en-US" sz="5400"/>
              <a:t>But what about the manner of His coming?  Will it be secret?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0" dirty="0" smtClean="0"/>
              <a:t>Let’s </a:t>
            </a:r>
            <a:r>
              <a:rPr lang="en-GB" i="0" dirty="0"/>
              <a:t>turn to </a:t>
            </a:r>
            <a:r>
              <a:rPr lang="en-GB" i="0" dirty="0">
                <a:solidFill>
                  <a:srgbClr val="E20000"/>
                </a:solidFill>
              </a:rPr>
              <a:t>Revelation 1:7 </a:t>
            </a:r>
            <a:r>
              <a:rPr lang="en-GB" i="0" dirty="0"/>
              <a:t>and see.</a:t>
            </a:r>
          </a:p>
          <a:p>
            <a:r>
              <a:rPr lang="en-GB" i="0" dirty="0" smtClean="0">
                <a:solidFill>
                  <a:srgbClr val="E20000"/>
                </a:solidFill>
              </a:rPr>
              <a:t>POINTS </a:t>
            </a:r>
            <a:r>
              <a:rPr lang="en-GB" i="0" dirty="0">
                <a:solidFill>
                  <a:srgbClr val="E20000"/>
                </a:solidFill>
              </a:rPr>
              <a:t>TO EMPHASIZE:</a:t>
            </a:r>
          </a:p>
          <a:p>
            <a:pPr lvl="1"/>
            <a:r>
              <a:rPr lang="en-GB" i="0" dirty="0"/>
              <a:t>He comes with clouds.  Many feel these are clouds of angels, since the book of Matthew 25:31 states that all the angels come with Him.</a:t>
            </a:r>
          </a:p>
          <a:p>
            <a:pPr lvl="1"/>
            <a:r>
              <a:rPr lang="en-GB" i="0" dirty="0"/>
              <a:t>Every eye shall see Him.  Therefore, it is not secret.  Luke 17:24 tells us His coming is as lightning.</a:t>
            </a:r>
          </a:p>
          <a:p>
            <a:pPr lvl="1"/>
            <a:r>
              <a:rPr lang="en-GB" i="0" dirty="0"/>
              <a:t>People on earth will wail.  Why?  Because they are not prepared.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brings up an important point:  What happens to the wicked—those who are unprepared?  Let’s turn now to </a:t>
            </a:r>
            <a:r>
              <a:rPr lang="en-US" sz="3600" dirty="0">
                <a:solidFill>
                  <a:srgbClr val="E20000"/>
                </a:solidFill>
              </a:rPr>
              <a:t>Revelation 6:15-17.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0" dirty="0" smtClean="0">
                <a:solidFill>
                  <a:srgbClr val="E20000"/>
                </a:solidFill>
              </a:rPr>
              <a:t>POINTS </a:t>
            </a:r>
            <a:r>
              <a:rPr lang="en-GB" i="0" dirty="0">
                <a:solidFill>
                  <a:srgbClr val="E20000"/>
                </a:solidFill>
              </a:rPr>
              <a:t>TO EMPHASIZE:</a:t>
            </a:r>
          </a:p>
          <a:p>
            <a:pPr lvl="1"/>
            <a:r>
              <a:rPr lang="en-GB" i="0" dirty="0"/>
              <a:t>All are affected by His coming, regardless of wealth, fame, colour, or creed.</a:t>
            </a:r>
          </a:p>
          <a:p>
            <a:pPr lvl="1"/>
            <a:r>
              <a:rPr lang="en-GB" i="0" dirty="0"/>
              <a:t>The wicked hide themselves and cry for the rocks and mountains to fall on them.</a:t>
            </a:r>
          </a:p>
          <a:p>
            <a:pPr lvl="1"/>
            <a:r>
              <a:rPr lang="en-GB" i="0" dirty="0"/>
              <a:t>In Psalm 68:2 it says the wicked perish at His presence.</a:t>
            </a:r>
          </a:p>
          <a:p>
            <a:pPr lvl="1"/>
            <a:r>
              <a:rPr lang="en-GB" i="0" dirty="0"/>
              <a:t>We are given a tough question in verse 17: “Who shall be able to stand?”  Only those who have the necessary preparation.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w Cen MT Condensed Extra Bold"/>
        <a:ea typeface=""/>
        <a:cs typeface=""/>
      </a:majorFont>
      <a:minorFont>
        <a:latin typeface="Tw Cen MT Condensed Extra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772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LESSON #4 THE SECOND COMING</vt:lpstr>
      <vt:lpstr>LESSON #4—THE SECOND COMING</vt:lpstr>
      <vt:lpstr>REVIEW:</vt:lpstr>
      <vt:lpstr>INTRODUCTION:</vt:lpstr>
      <vt:lpstr>In John 14:1-3 we find where Jesus is coming back again.</vt:lpstr>
      <vt:lpstr>The important thing, then, is to see if He did in fact go.  Let’s see what the Scriptures say in Acts 1:9-11.</vt:lpstr>
      <vt:lpstr>What type of Jesus went to heaven?  Let Luke 24:36-43 give us the answer.</vt:lpstr>
      <vt:lpstr>But what about the manner of His coming?  Will it be secret?</vt:lpstr>
      <vt:lpstr>This brings up an important point:  What happens to the wicked—those who are unprepared?  Let’s turn now to Revelation 6:15-17.</vt:lpstr>
      <vt:lpstr>But what happens to the righteous? 1 Thessalonians 4:16, 17</vt:lpstr>
      <vt:lpstr>Where are we taken, and what changes are made in our present physical bodies?  Our last text is Philippians 3:20, 21.</vt:lpstr>
      <vt:lpstr>APPEAL:</vt:lpstr>
      <vt:lpstr>PRAYER:</vt:lpstr>
      <vt:lpstr>PROJECTION: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#4—THE SECOND COMING</dc:title>
  <dc:creator>Alrica</dc:creator>
  <cp:lastModifiedBy>CYBORG 2</cp:lastModifiedBy>
  <cp:revision>10</cp:revision>
  <dcterms:created xsi:type="dcterms:W3CDTF">2009-06-18T03:05:34Z</dcterms:created>
  <dcterms:modified xsi:type="dcterms:W3CDTF">2009-06-24T18:21:35Z</dcterms:modified>
</cp:coreProperties>
</file>