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9" r:id="rId2"/>
    <p:sldId id="256" r:id="rId3"/>
    <p:sldId id="310" r:id="rId4"/>
    <p:sldId id="263" r:id="rId5"/>
    <p:sldId id="268" r:id="rId6"/>
    <p:sldId id="311" r:id="rId7"/>
    <p:sldId id="312" r:id="rId8"/>
    <p:sldId id="313" r:id="rId9"/>
    <p:sldId id="274" r:id="rId10"/>
    <p:sldId id="281" r:id="rId11"/>
    <p:sldId id="286" r:id="rId12"/>
    <p:sldId id="290" r:id="rId13"/>
    <p:sldId id="314" r:id="rId14"/>
    <p:sldId id="297" r:id="rId15"/>
    <p:sldId id="302" r:id="rId16"/>
    <p:sldId id="304" r:id="rId17"/>
    <p:sldId id="308"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11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ctrTitle"/>
          </p:nvPr>
        </p:nvSpPr>
        <p:spPr>
          <a:xfrm>
            <a:off x="3200400" y="1981200"/>
            <a:ext cx="5638800" cy="1470025"/>
          </a:xfrm>
        </p:spPr>
        <p:txBody>
          <a:bodyPr/>
          <a:lstStyle>
            <a:lvl1pPr>
              <a:defRPr sz="6000">
                <a:ln>
                  <a:solidFill>
                    <a:schemeClr val="bg1"/>
                  </a:solidFill>
                </a:ln>
              </a:defRPr>
            </a:lvl1pPr>
          </a:lstStyle>
          <a:p>
            <a:r>
              <a:rPr lang="en-US"/>
              <a:t>Click to edit Master title style</a:t>
            </a:r>
          </a:p>
        </p:txBody>
      </p:sp>
      <p:sp>
        <p:nvSpPr>
          <p:cNvPr id="60419" name="Rectangle 3"/>
          <p:cNvSpPr>
            <a:spLocks noGrp="1" noChangeArrowheads="1"/>
          </p:cNvSpPr>
          <p:nvPr>
            <p:ph type="subTitle" idx="1"/>
          </p:nvPr>
        </p:nvSpPr>
        <p:spPr>
          <a:xfrm>
            <a:off x="1371600" y="3733800"/>
            <a:ext cx="6400800" cy="1752600"/>
          </a:xfrm>
        </p:spPr>
        <p:txBody>
          <a:bodyPr/>
          <a:lstStyle>
            <a:lvl1pPr marL="0" indent="0" algn="ctr">
              <a:buFontTx/>
              <a:buNone/>
              <a:defRPr sz="4000" i="0">
                <a:solidFill>
                  <a:srgbClr val="800000"/>
                </a:solidFill>
                <a:effectLst>
                  <a:glow rad="101600">
                    <a:schemeClr val="bg1">
                      <a:alpha val="60000"/>
                    </a:schemeClr>
                  </a:glow>
                </a:effectLst>
              </a:defRPr>
            </a:lvl1pPr>
          </a:lstStyle>
          <a:p>
            <a:r>
              <a:rPr lang="en-US"/>
              <a:t>Click to edit Master subtitle style</a:t>
            </a:r>
          </a:p>
        </p:txBody>
      </p:sp>
      <p:sp>
        <p:nvSpPr>
          <p:cNvPr id="60420" name="Rectangle 4"/>
          <p:cNvSpPr>
            <a:spLocks noGrp="1" noChangeArrowheads="1"/>
          </p:cNvSpPr>
          <p:nvPr>
            <p:ph type="dt" sz="half" idx="2"/>
          </p:nvPr>
        </p:nvSpPr>
        <p:spPr/>
        <p:txBody>
          <a:bodyPr/>
          <a:lstStyle>
            <a:lvl1pPr>
              <a:defRPr/>
            </a:lvl1pPr>
          </a:lstStyle>
          <a:p>
            <a:endParaRPr lang="en-US"/>
          </a:p>
        </p:txBody>
      </p:sp>
      <p:sp>
        <p:nvSpPr>
          <p:cNvPr id="60421" name="Rectangle 5"/>
          <p:cNvSpPr>
            <a:spLocks noGrp="1" noChangeArrowheads="1"/>
          </p:cNvSpPr>
          <p:nvPr>
            <p:ph type="ftr" sz="quarter" idx="3"/>
          </p:nvPr>
        </p:nvSpPr>
        <p:spPr/>
        <p:txBody>
          <a:bodyPr/>
          <a:lstStyle>
            <a:lvl1pPr>
              <a:defRPr/>
            </a:lvl1pPr>
          </a:lstStyle>
          <a:p>
            <a:endParaRPr lang="en-US"/>
          </a:p>
        </p:txBody>
      </p:sp>
      <p:sp>
        <p:nvSpPr>
          <p:cNvPr id="60422" name="Rectangle 6"/>
          <p:cNvSpPr>
            <a:spLocks noGrp="1" noChangeArrowheads="1"/>
          </p:cNvSpPr>
          <p:nvPr>
            <p:ph type="sldNum" sz="quarter" idx="4"/>
          </p:nvPr>
        </p:nvSpPr>
        <p:spPr/>
        <p:txBody>
          <a:bodyPr/>
          <a:lstStyle>
            <a:lvl1pPr>
              <a:defRPr/>
            </a:lvl1pPr>
          </a:lstStyle>
          <a:p>
            <a:fld id="{85855F23-4676-480C-BE46-24C1EB45CC02}" type="slidenum">
              <a:rPr lang="en-US"/>
              <a:pPr/>
              <a:t>‹#›</a:t>
            </a:fld>
            <a:endParaRPr lang="en-US"/>
          </a:p>
        </p:txBody>
      </p:sp>
      <p:pic>
        <p:nvPicPr>
          <p:cNvPr id="7" name="Picture 6" descr="signs - title.jpg"/>
          <p:cNvPicPr>
            <a:picLocks noChangeAspect="1"/>
          </p:cNvPicPr>
          <p:nvPr userDrawn="1"/>
        </p:nvPicPr>
        <p:blipFill>
          <a:blip r:embed="rId2"/>
          <a:srcRect t="25309" b="24444"/>
          <a:stretch>
            <a:fillRect/>
          </a:stretch>
        </p:blipFill>
        <p:spPr>
          <a:xfrm>
            <a:off x="0" y="1735667"/>
            <a:ext cx="9144000" cy="3445933"/>
          </a:xfrm>
          <a:prstGeom prst="rect">
            <a:avLst/>
          </a:prstGeom>
        </p:spPr>
      </p:pic>
      <p:pic>
        <p:nvPicPr>
          <p:cNvPr id="2050" name="Picture 2" descr="E:\Sermon Illustrations\Sermons 1-26\Sermon 02\0802169.jpg"/>
          <p:cNvPicPr>
            <a:picLocks noChangeAspect="1" noChangeArrowheads="1"/>
          </p:cNvPicPr>
          <p:nvPr userDrawn="1"/>
        </p:nvPicPr>
        <p:blipFill>
          <a:blip r:embed="rId3"/>
          <a:srcRect/>
          <a:stretch>
            <a:fillRect/>
          </a:stretch>
        </p:blipFill>
        <p:spPr bwMode="auto">
          <a:xfrm>
            <a:off x="152400" y="1295400"/>
            <a:ext cx="2870200" cy="2095500"/>
          </a:xfrm>
          <a:prstGeom prst="rect">
            <a:avLst/>
          </a:prstGeom>
          <a:noFill/>
          <a:effectLst>
            <a:glow rad="63500">
              <a:schemeClr val="accent1">
                <a:satMod val="175000"/>
                <a:alpha val="40000"/>
              </a:schemeClr>
            </a:glow>
            <a:outerShdw blurRad="50800" dist="38100" algn="l" rotWithShape="0">
              <a:prstClr val="black">
                <a:alpha val="40000"/>
              </a:prstClr>
            </a:outerShdw>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A621D4B-95FF-44A4-9CA2-2E656A0CDFA7}"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98438"/>
            <a:ext cx="2209800" cy="66595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 y="198438"/>
            <a:ext cx="6477000" cy="66595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8EE6330-81E9-49F5-B0B6-C42FA40F9B3B}"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b="0"/>
            </a:lvl1pPr>
            <a:lvl2pPr>
              <a:defRPr b="0"/>
            </a:lvl2pPr>
            <a:lvl3pPr>
              <a:defRPr b="0"/>
            </a:lvl3pPr>
            <a:lvl4pPr>
              <a:defRPr b="0"/>
            </a:lvl4pPr>
            <a:lvl5pPr>
              <a:defRPr b="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6637CD9-99D5-4783-9A5E-8C85775426A0}" type="slidenum">
              <a:rPr lang="en-US"/>
              <a:pPr/>
              <a:t>‹#›</a:t>
            </a:fld>
            <a:endParaRPr lang="en-US"/>
          </a:p>
        </p:txBody>
      </p:sp>
      <p:pic>
        <p:nvPicPr>
          <p:cNvPr id="7" name="Picture 6" descr="signs - text.jpg"/>
          <p:cNvPicPr>
            <a:picLocks noChangeAspect="1"/>
          </p:cNvPicPr>
          <p:nvPr userDrawn="1"/>
        </p:nvPicPr>
        <p:blipFill>
          <a:blip r:embed="rId2"/>
          <a:srcRect b="68148"/>
          <a:stretch>
            <a:fillRect/>
          </a:stretch>
        </p:blipFill>
        <p:spPr>
          <a:xfrm>
            <a:off x="0" y="0"/>
            <a:ext cx="9144000" cy="2184400"/>
          </a:xfrm>
          <a:prstGeom prst="rect">
            <a:avLst/>
          </a:prstGeom>
        </p:spPr>
      </p:pic>
      <p:sp>
        <p:nvSpPr>
          <p:cNvPr id="2" name="Title 1"/>
          <p:cNvSpPr>
            <a:spLocks noGrp="1"/>
          </p:cNvSpPr>
          <p:nvPr>
            <p:ph type="title"/>
          </p:nvPr>
        </p:nvSpPr>
        <p:spPr/>
        <p:txBody>
          <a:bodyPr/>
          <a:lstStyle/>
          <a:p>
            <a:r>
              <a:rPr lang="en-US" dirty="0" smtClean="0"/>
              <a:t>Click to edit Master 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9417253-526C-41BC-A6C7-DDD7E72EF071}"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2400" y="2332038"/>
            <a:ext cx="43434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332038"/>
            <a:ext cx="43434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09E0953-97E0-4FB0-AB3B-DC4F6D70878E}"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345DE7E2-C7BB-4695-AE78-ED1B87435F57}"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35E10DF4-0388-465D-916C-0E74DD641B4C}"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C6859E88-B76B-413D-A6AF-9CAE5EEE9863}"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680D3E2-03C3-4885-80E6-AAF530FA14A5}"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89D54FE-7800-4E73-8607-96B63DA244F9}"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pic>
        <p:nvPicPr>
          <p:cNvPr id="2" name="Picture 2" descr="E:\Sermon Illustrations\Sermons 1-26\Sermon 02\0802169.jpg"/>
          <p:cNvPicPr>
            <a:picLocks noChangeAspect="1" noChangeArrowheads="1"/>
          </p:cNvPicPr>
          <p:nvPr userDrawn="1"/>
        </p:nvPicPr>
        <p:blipFill>
          <a:blip r:embed="rId14">
            <a:lum bright="63000" contrast="-72000"/>
          </a:blip>
          <a:srcRect/>
          <a:stretch>
            <a:fillRect/>
          </a:stretch>
        </p:blipFill>
        <p:spPr bwMode="auto">
          <a:xfrm>
            <a:off x="0" y="0"/>
            <a:ext cx="9144000" cy="6858000"/>
          </a:xfrm>
          <a:prstGeom prst="rect">
            <a:avLst/>
          </a:prstGeom>
          <a:noFill/>
        </p:spPr>
      </p:pic>
      <p:sp>
        <p:nvSpPr>
          <p:cNvPr id="1026" name="Rectangle 2"/>
          <p:cNvSpPr>
            <a:spLocks noGrp="1" noChangeArrowheads="1"/>
          </p:cNvSpPr>
          <p:nvPr>
            <p:ph type="title"/>
          </p:nvPr>
        </p:nvSpPr>
        <p:spPr bwMode="auto">
          <a:xfrm>
            <a:off x="2590800" y="274638"/>
            <a:ext cx="6324600" cy="14779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52400" y="2332038"/>
            <a:ext cx="8839200" cy="45259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C5680DF8-CC2B-4BF2-97B9-CA399EF81047}"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27">
                                            <p:txEl>
                                              <p:pRg st="0" end="0"/>
                                            </p:txEl>
                                          </p:spTgt>
                                        </p:tgtEl>
                                        <p:attrNameLst>
                                          <p:attrName>style.visibility</p:attrName>
                                        </p:attrNameLst>
                                      </p:cBhvr>
                                      <p:to>
                                        <p:strVal val="visible"/>
                                      </p:to>
                                    </p:set>
                                    <p:anim calcmode="lin" valueType="num">
                                      <p:cBhvr additive="base">
                                        <p:cTn id="7" dur="500" fill="hold"/>
                                        <p:tgtEl>
                                          <p:spTgt spid="102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27">
                                            <p:txEl>
                                              <p:pRg st="1" end="1"/>
                                            </p:txEl>
                                          </p:spTgt>
                                        </p:tgtEl>
                                        <p:attrNameLst>
                                          <p:attrName>style.visibility</p:attrName>
                                        </p:attrNameLst>
                                      </p:cBhvr>
                                      <p:to>
                                        <p:strVal val="visible"/>
                                      </p:to>
                                    </p:set>
                                    <p:anim calcmode="lin" valueType="num">
                                      <p:cBhvr additive="base">
                                        <p:cTn id="13" dur="500" fill="hold"/>
                                        <p:tgtEl>
                                          <p:spTgt spid="102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2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27">
                                            <p:txEl>
                                              <p:pRg st="2" end="2"/>
                                            </p:txEl>
                                          </p:spTgt>
                                        </p:tgtEl>
                                        <p:attrNameLst>
                                          <p:attrName>style.visibility</p:attrName>
                                        </p:attrNameLst>
                                      </p:cBhvr>
                                      <p:to>
                                        <p:strVal val="visible"/>
                                      </p:to>
                                    </p:set>
                                    <p:anim calcmode="lin" valueType="num">
                                      <p:cBhvr additive="base">
                                        <p:cTn id="19" dur="500" fill="hold"/>
                                        <p:tgtEl>
                                          <p:spTgt spid="102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2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27">
                                            <p:txEl>
                                              <p:pRg st="3" end="3"/>
                                            </p:txEl>
                                          </p:spTgt>
                                        </p:tgtEl>
                                        <p:attrNameLst>
                                          <p:attrName>style.visibility</p:attrName>
                                        </p:attrNameLst>
                                      </p:cBhvr>
                                      <p:to>
                                        <p:strVal val="visible"/>
                                      </p:to>
                                    </p:set>
                                    <p:anim calcmode="lin" valueType="num">
                                      <p:cBhvr additive="base">
                                        <p:cTn id="25" dur="500" fill="hold"/>
                                        <p:tgtEl>
                                          <p:spTgt spid="102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2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27">
                                            <p:txEl>
                                              <p:pRg st="4" end="4"/>
                                            </p:txEl>
                                          </p:spTgt>
                                        </p:tgtEl>
                                        <p:attrNameLst>
                                          <p:attrName>style.visibility</p:attrName>
                                        </p:attrNameLst>
                                      </p:cBhvr>
                                      <p:to>
                                        <p:strVal val="visible"/>
                                      </p:to>
                                    </p:set>
                                    <p:anim calcmode="lin" valueType="num">
                                      <p:cBhvr additive="base">
                                        <p:cTn id="31" dur="500" fill="hold"/>
                                        <p:tgtEl>
                                          <p:spTgt spid="102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02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 grpId="0" build="p">
        <p:tmplLst>
          <p:tmpl lvl="1">
            <p:tnLst>
              <p:par>
                <p:cTn presetID="2" presetClass="entr" presetSubtype="4"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additive="base">
                        <p:cTn dur="500" fill="hold"/>
                        <p:tgtEl>
                          <p:spTgt spid="1027"/>
                        </p:tgtEl>
                        <p:attrNameLst>
                          <p:attrName>ppt_x</p:attrName>
                        </p:attrNameLst>
                      </p:cBhvr>
                      <p:tavLst>
                        <p:tav tm="0">
                          <p:val>
                            <p:strVal val="#ppt_x"/>
                          </p:val>
                        </p:tav>
                        <p:tav tm="100000">
                          <p:val>
                            <p:strVal val="#ppt_x"/>
                          </p:val>
                        </p:tav>
                      </p:tavLst>
                    </p:anim>
                    <p:anim calcmode="lin" valueType="num">
                      <p:cBhvr additive="base">
                        <p:cTn dur="500" fill="hold"/>
                        <p:tgtEl>
                          <p:spTgt spid="1027"/>
                        </p:tgtEl>
                        <p:attrNameLst>
                          <p:attrName>ppt_y</p:attrName>
                        </p:attrNameLst>
                      </p:cBhvr>
                      <p:tavLst>
                        <p:tav tm="0">
                          <p:val>
                            <p:strVal val="1+#ppt_h/2"/>
                          </p:val>
                        </p:tav>
                        <p:tav tm="100000">
                          <p:val>
                            <p:strVal val="#ppt_y"/>
                          </p:val>
                        </p:tav>
                      </p:tavLst>
                    </p:anim>
                  </p:childTnLst>
                </p:cTn>
              </p:par>
            </p:tnLst>
          </p:tmpl>
          <p:tmpl lvl="2">
            <p:tnLst>
              <p:par>
                <p:cTn presetID="2" presetClass="entr" presetSubtype="4"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additive="base">
                        <p:cTn dur="500" fill="hold"/>
                        <p:tgtEl>
                          <p:spTgt spid="1027"/>
                        </p:tgtEl>
                        <p:attrNameLst>
                          <p:attrName>ppt_x</p:attrName>
                        </p:attrNameLst>
                      </p:cBhvr>
                      <p:tavLst>
                        <p:tav tm="0">
                          <p:val>
                            <p:strVal val="#ppt_x"/>
                          </p:val>
                        </p:tav>
                        <p:tav tm="100000">
                          <p:val>
                            <p:strVal val="#ppt_x"/>
                          </p:val>
                        </p:tav>
                      </p:tavLst>
                    </p:anim>
                    <p:anim calcmode="lin" valueType="num">
                      <p:cBhvr additive="base">
                        <p:cTn dur="500" fill="hold"/>
                        <p:tgtEl>
                          <p:spTgt spid="1027"/>
                        </p:tgtEl>
                        <p:attrNameLst>
                          <p:attrName>ppt_y</p:attrName>
                        </p:attrNameLst>
                      </p:cBhvr>
                      <p:tavLst>
                        <p:tav tm="0">
                          <p:val>
                            <p:strVal val="1+#ppt_h/2"/>
                          </p:val>
                        </p:tav>
                        <p:tav tm="100000">
                          <p:val>
                            <p:strVal val="#ppt_y"/>
                          </p:val>
                        </p:tav>
                      </p:tavLst>
                    </p:anim>
                  </p:childTnLst>
                </p:cTn>
              </p:par>
            </p:tnLst>
          </p:tmpl>
          <p:tmpl lvl="3">
            <p:tnLst>
              <p:par>
                <p:cTn presetID="2" presetClass="entr" presetSubtype="4"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additive="base">
                        <p:cTn dur="500" fill="hold"/>
                        <p:tgtEl>
                          <p:spTgt spid="1027"/>
                        </p:tgtEl>
                        <p:attrNameLst>
                          <p:attrName>ppt_x</p:attrName>
                        </p:attrNameLst>
                      </p:cBhvr>
                      <p:tavLst>
                        <p:tav tm="0">
                          <p:val>
                            <p:strVal val="#ppt_x"/>
                          </p:val>
                        </p:tav>
                        <p:tav tm="100000">
                          <p:val>
                            <p:strVal val="#ppt_x"/>
                          </p:val>
                        </p:tav>
                      </p:tavLst>
                    </p:anim>
                    <p:anim calcmode="lin" valueType="num">
                      <p:cBhvr additive="base">
                        <p:cTn dur="500" fill="hold"/>
                        <p:tgtEl>
                          <p:spTgt spid="1027"/>
                        </p:tgtEl>
                        <p:attrNameLst>
                          <p:attrName>ppt_y</p:attrName>
                        </p:attrNameLst>
                      </p:cBhvr>
                      <p:tavLst>
                        <p:tav tm="0">
                          <p:val>
                            <p:strVal val="1+#ppt_h/2"/>
                          </p:val>
                        </p:tav>
                        <p:tav tm="100000">
                          <p:val>
                            <p:strVal val="#ppt_y"/>
                          </p:val>
                        </p:tav>
                      </p:tavLst>
                    </p:anim>
                  </p:childTnLst>
                </p:cTn>
              </p:par>
            </p:tnLst>
          </p:tmpl>
          <p:tmpl lvl="4">
            <p:tnLst>
              <p:par>
                <p:cTn presetID="2" presetClass="entr" presetSubtype="4"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additive="base">
                        <p:cTn dur="500" fill="hold"/>
                        <p:tgtEl>
                          <p:spTgt spid="1027"/>
                        </p:tgtEl>
                        <p:attrNameLst>
                          <p:attrName>ppt_x</p:attrName>
                        </p:attrNameLst>
                      </p:cBhvr>
                      <p:tavLst>
                        <p:tav tm="0">
                          <p:val>
                            <p:strVal val="#ppt_x"/>
                          </p:val>
                        </p:tav>
                        <p:tav tm="100000">
                          <p:val>
                            <p:strVal val="#ppt_x"/>
                          </p:val>
                        </p:tav>
                      </p:tavLst>
                    </p:anim>
                    <p:anim calcmode="lin" valueType="num">
                      <p:cBhvr additive="base">
                        <p:cTn dur="500" fill="hold"/>
                        <p:tgtEl>
                          <p:spTgt spid="1027"/>
                        </p:tgtEl>
                        <p:attrNameLst>
                          <p:attrName>ppt_y</p:attrName>
                        </p:attrNameLst>
                      </p:cBhvr>
                      <p:tavLst>
                        <p:tav tm="0">
                          <p:val>
                            <p:strVal val="1+#ppt_h/2"/>
                          </p:val>
                        </p:tav>
                        <p:tav tm="100000">
                          <p:val>
                            <p:strVal val="#ppt_y"/>
                          </p:val>
                        </p:tav>
                      </p:tavLst>
                    </p:anim>
                  </p:childTnLst>
                </p:cTn>
              </p:par>
            </p:tnLst>
          </p:tmpl>
          <p:tmpl lvl="5">
            <p:tnLst>
              <p:par>
                <p:cTn presetID="2" presetClass="entr" presetSubtype="4"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additive="base">
                        <p:cTn dur="500" fill="hold"/>
                        <p:tgtEl>
                          <p:spTgt spid="1027"/>
                        </p:tgtEl>
                        <p:attrNameLst>
                          <p:attrName>ppt_x</p:attrName>
                        </p:attrNameLst>
                      </p:cBhvr>
                      <p:tavLst>
                        <p:tav tm="0">
                          <p:val>
                            <p:strVal val="#ppt_x"/>
                          </p:val>
                        </p:tav>
                        <p:tav tm="100000">
                          <p:val>
                            <p:strVal val="#ppt_x"/>
                          </p:val>
                        </p:tav>
                      </p:tavLst>
                    </p:anim>
                    <p:anim calcmode="lin" valueType="num">
                      <p:cBhvr additive="base">
                        <p:cTn dur="500" fill="hold"/>
                        <p:tgtEl>
                          <p:spTgt spid="1027"/>
                        </p:tgtEl>
                        <p:attrNameLst>
                          <p:attrName>ppt_y</p:attrName>
                        </p:attrNameLst>
                      </p:cBhvr>
                      <p:tavLst>
                        <p:tav tm="0">
                          <p:val>
                            <p:strVal val="1+#ppt_h/2"/>
                          </p:val>
                        </p:tav>
                        <p:tav tm="100000">
                          <p:val>
                            <p:strVal val="#ppt_y"/>
                          </p:val>
                        </p:tav>
                      </p:tavLst>
                    </p:anim>
                  </p:childTnLst>
                </p:cTn>
              </p:par>
            </p:tnLst>
          </p:tmpl>
        </p:tmplLst>
      </p:bldP>
    </p:bldLst>
  </p:timing>
  <p:txStyles>
    <p:titleStyle>
      <a:lvl1pPr algn="l" rtl="0" fontAlgn="base">
        <a:spcBef>
          <a:spcPts val="2400"/>
        </a:spcBef>
        <a:spcAft>
          <a:spcPct val="0"/>
        </a:spcAft>
        <a:defRPr sz="6000">
          <a:ln w="19050">
            <a:solidFill>
              <a:schemeClr val="bg1"/>
            </a:solidFill>
          </a:ln>
          <a:solidFill>
            <a:schemeClr val="tx1"/>
          </a:solidFill>
          <a:latin typeface="+mj-lt"/>
          <a:ea typeface="+mj-ea"/>
          <a:cs typeface="+mj-cs"/>
        </a:defRPr>
      </a:lvl1pPr>
      <a:lvl2pPr algn="l" rtl="0" fontAlgn="base">
        <a:spcBef>
          <a:spcPts val="2400"/>
        </a:spcBef>
        <a:spcAft>
          <a:spcPct val="0"/>
        </a:spcAft>
        <a:defRPr sz="5400">
          <a:solidFill>
            <a:schemeClr val="tx1"/>
          </a:solidFill>
          <a:latin typeface="Tw Cen MT Condensed Extra Bold" pitchFamily="34" charset="0"/>
        </a:defRPr>
      </a:lvl2pPr>
      <a:lvl3pPr algn="l" rtl="0" fontAlgn="base">
        <a:spcBef>
          <a:spcPts val="2400"/>
        </a:spcBef>
        <a:spcAft>
          <a:spcPct val="0"/>
        </a:spcAft>
        <a:defRPr sz="5400">
          <a:solidFill>
            <a:schemeClr val="tx1"/>
          </a:solidFill>
          <a:latin typeface="Tw Cen MT Condensed Extra Bold" pitchFamily="34" charset="0"/>
        </a:defRPr>
      </a:lvl3pPr>
      <a:lvl4pPr algn="l" rtl="0" fontAlgn="base">
        <a:spcBef>
          <a:spcPts val="2400"/>
        </a:spcBef>
        <a:spcAft>
          <a:spcPct val="0"/>
        </a:spcAft>
        <a:defRPr sz="5400">
          <a:solidFill>
            <a:schemeClr val="tx1"/>
          </a:solidFill>
          <a:latin typeface="Tw Cen MT Condensed Extra Bold" pitchFamily="34" charset="0"/>
        </a:defRPr>
      </a:lvl4pPr>
      <a:lvl5pPr algn="l" rtl="0" fontAlgn="base">
        <a:spcBef>
          <a:spcPts val="2400"/>
        </a:spcBef>
        <a:spcAft>
          <a:spcPct val="0"/>
        </a:spcAft>
        <a:defRPr sz="5400">
          <a:solidFill>
            <a:schemeClr val="tx1"/>
          </a:solidFill>
          <a:latin typeface="Tw Cen MT Condensed Extra Bold" pitchFamily="34" charset="0"/>
        </a:defRPr>
      </a:lvl5pPr>
      <a:lvl6pPr marL="457200" algn="l" rtl="0" fontAlgn="base">
        <a:spcBef>
          <a:spcPts val="2400"/>
        </a:spcBef>
        <a:spcAft>
          <a:spcPct val="0"/>
        </a:spcAft>
        <a:defRPr sz="5400">
          <a:solidFill>
            <a:schemeClr val="tx1"/>
          </a:solidFill>
          <a:latin typeface="Tw Cen MT Condensed Extra Bold" pitchFamily="34" charset="0"/>
        </a:defRPr>
      </a:lvl6pPr>
      <a:lvl7pPr marL="914400" algn="l" rtl="0" fontAlgn="base">
        <a:spcBef>
          <a:spcPts val="2400"/>
        </a:spcBef>
        <a:spcAft>
          <a:spcPct val="0"/>
        </a:spcAft>
        <a:defRPr sz="5400">
          <a:solidFill>
            <a:schemeClr val="tx1"/>
          </a:solidFill>
          <a:latin typeface="Tw Cen MT Condensed Extra Bold" pitchFamily="34" charset="0"/>
        </a:defRPr>
      </a:lvl7pPr>
      <a:lvl8pPr marL="1371600" algn="l" rtl="0" fontAlgn="base">
        <a:spcBef>
          <a:spcPts val="2400"/>
        </a:spcBef>
        <a:spcAft>
          <a:spcPct val="0"/>
        </a:spcAft>
        <a:defRPr sz="5400">
          <a:solidFill>
            <a:schemeClr val="tx1"/>
          </a:solidFill>
          <a:latin typeface="Tw Cen MT Condensed Extra Bold" pitchFamily="34" charset="0"/>
        </a:defRPr>
      </a:lvl8pPr>
      <a:lvl9pPr marL="1828800" algn="l" rtl="0" fontAlgn="base">
        <a:spcBef>
          <a:spcPts val="2400"/>
        </a:spcBef>
        <a:spcAft>
          <a:spcPct val="0"/>
        </a:spcAft>
        <a:defRPr sz="5400">
          <a:solidFill>
            <a:schemeClr val="tx1"/>
          </a:solidFill>
          <a:latin typeface="Tw Cen MT Condensed Extra Bold" pitchFamily="34" charset="0"/>
        </a:defRPr>
      </a:lvl9pPr>
    </p:titleStyle>
    <p:bodyStyle>
      <a:lvl1pPr marL="342900" indent="-342900" algn="l" rtl="0" fontAlgn="base">
        <a:spcBef>
          <a:spcPts val="1200"/>
        </a:spcBef>
        <a:spcAft>
          <a:spcPts val="300"/>
        </a:spcAft>
        <a:buChar char="•"/>
        <a:defRPr sz="3200" b="1" i="1">
          <a:solidFill>
            <a:schemeClr val="tx1"/>
          </a:solidFill>
          <a:latin typeface="+mn-lt"/>
          <a:ea typeface="+mn-ea"/>
          <a:cs typeface="+mn-cs"/>
        </a:defRPr>
      </a:lvl1pPr>
      <a:lvl2pPr marL="742950" indent="-285750" algn="l" rtl="0" fontAlgn="base">
        <a:spcBef>
          <a:spcPct val="20000"/>
        </a:spcBef>
        <a:spcAft>
          <a:spcPct val="0"/>
        </a:spcAft>
        <a:buChar char="–"/>
        <a:defRPr sz="2800" i="1">
          <a:solidFill>
            <a:schemeClr val="tx1"/>
          </a:solidFill>
          <a:latin typeface="+mn-lt"/>
        </a:defRPr>
      </a:lvl2pPr>
      <a:lvl3pPr marL="1143000" indent="-228600" algn="l" rtl="0" fontAlgn="base">
        <a:spcBef>
          <a:spcPct val="20000"/>
        </a:spcBef>
        <a:spcAft>
          <a:spcPct val="0"/>
        </a:spcAft>
        <a:buChar char="•"/>
        <a:defRPr sz="2400" i="1">
          <a:solidFill>
            <a:schemeClr val="tx1"/>
          </a:solidFill>
          <a:latin typeface="+mn-lt"/>
        </a:defRPr>
      </a:lvl3pPr>
      <a:lvl4pPr marL="1600200" indent="-228600" algn="l" rtl="0" fontAlgn="base">
        <a:spcBef>
          <a:spcPct val="20000"/>
        </a:spcBef>
        <a:spcAft>
          <a:spcPct val="0"/>
        </a:spcAft>
        <a:buChar char="–"/>
        <a:defRPr sz="2000" i="1">
          <a:solidFill>
            <a:schemeClr val="tx1"/>
          </a:solidFill>
          <a:latin typeface="+mn-lt"/>
        </a:defRPr>
      </a:lvl4pPr>
      <a:lvl5pPr marL="2057400" indent="-228600" algn="l" rtl="0" fontAlgn="base">
        <a:spcBef>
          <a:spcPct val="20000"/>
        </a:spcBef>
        <a:spcAft>
          <a:spcPct val="0"/>
        </a:spcAft>
        <a:buChar char="»"/>
        <a:defRPr sz="2000" i="1">
          <a:solidFill>
            <a:schemeClr val="tx1"/>
          </a:solidFill>
          <a:latin typeface="+mn-lt"/>
        </a:defRPr>
      </a:lvl5pPr>
      <a:lvl6pPr marL="2514600" indent="-228600" algn="l" rtl="0" fontAlgn="base">
        <a:spcBef>
          <a:spcPct val="20000"/>
        </a:spcBef>
        <a:spcAft>
          <a:spcPct val="0"/>
        </a:spcAft>
        <a:buChar char="»"/>
        <a:defRPr sz="2000" i="1">
          <a:solidFill>
            <a:schemeClr val="tx1"/>
          </a:solidFill>
          <a:latin typeface="+mn-lt"/>
        </a:defRPr>
      </a:lvl6pPr>
      <a:lvl7pPr marL="2971800" indent="-228600" algn="l" rtl="0" fontAlgn="base">
        <a:spcBef>
          <a:spcPct val="20000"/>
        </a:spcBef>
        <a:spcAft>
          <a:spcPct val="0"/>
        </a:spcAft>
        <a:buChar char="»"/>
        <a:defRPr sz="2000" i="1">
          <a:solidFill>
            <a:schemeClr val="tx1"/>
          </a:solidFill>
          <a:latin typeface="+mn-lt"/>
        </a:defRPr>
      </a:lvl7pPr>
      <a:lvl8pPr marL="3429000" indent="-228600" algn="l" rtl="0" fontAlgn="base">
        <a:spcBef>
          <a:spcPct val="20000"/>
        </a:spcBef>
        <a:spcAft>
          <a:spcPct val="0"/>
        </a:spcAft>
        <a:buChar char="»"/>
        <a:defRPr sz="2000" i="1">
          <a:solidFill>
            <a:schemeClr val="tx1"/>
          </a:solidFill>
          <a:latin typeface="+mn-lt"/>
        </a:defRPr>
      </a:lvl8pPr>
      <a:lvl9pPr marL="3886200" indent="-228600" algn="l" rtl="0" fontAlgn="base">
        <a:spcBef>
          <a:spcPct val="20000"/>
        </a:spcBef>
        <a:spcAft>
          <a:spcPct val="0"/>
        </a:spcAft>
        <a:buChar char="»"/>
        <a:defRPr sz="2000" i="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ctrTitle"/>
          </p:nvPr>
        </p:nvSpPr>
        <p:spPr>
          <a:xfrm>
            <a:off x="762000" y="2644775"/>
            <a:ext cx="8610600" cy="1470025"/>
          </a:xfrm>
        </p:spPr>
        <p:txBody>
          <a:bodyPr/>
          <a:lstStyle/>
          <a:p>
            <a:pPr algn="ctr"/>
            <a:r>
              <a:rPr lang="en-US" sz="5400" dirty="0" smtClean="0">
                <a:ln w="19050">
                  <a:solidFill>
                    <a:schemeClr val="bg1"/>
                  </a:solidFill>
                </a:ln>
              </a:rPr>
              <a:t>Lesson #4</a:t>
            </a:r>
            <a:br>
              <a:rPr lang="en-US" sz="5400" dirty="0" smtClean="0">
                <a:ln w="19050">
                  <a:solidFill>
                    <a:schemeClr val="bg1"/>
                  </a:solidFill>
                </a:ln>
              </a:rPr>
            </a:br>
            <a:r>
              <a:rPr lang="en-US" sz="5400" dirty="0" smtClean="0">
                <a:ln w="19050">
                  <a:solidFill>
                    <a:schemeClr val="bg1"/>
                  </a:solidFill>
                </a:ln>
              </a:rPr>
              <a:t>Signs </a:t>
            </a:r>
            <a:r>
              <a:rPr lang="en-US" sz="5400" dirty="0">
                <a:ln w="19050">
                  <a:solidFill>
                    <a:schemeClr val="bg1"/>
                  </a:solidFill>
                </a:ln>
              </a:rPr>
              <a:t>of the Second Coming</a:t>
            </a:r>
          </a:p>
        </p:txBody>
      </p:sp>
      <p:sp>
        <p:nvSpPr>
          <p:cNvPr id="59395" name="Rectangle 3"/>
          <p:cNvSpPr>
            <a:spLocks noGrp="1" noChangeArrowheads="1"/>
          </p:cNvSpPr>
          <p:nvPr>
            <p:ph type="subTitle" idx="1"/>
          </p:nvPr>
        </p:nvSpPr>
        <p:spPr>
          <a:xfrm>
            <a:off x="1600200" y="4343400"/>
            <a:ext cx="6400800" cy="1752600"/>
          </a:xfrm>
        </p:spPr>
        <p:txBody>
          <a:bodyPr/>
          <a:lstStyle/>
          <a:p>
            <a:r>
              <a:rPr lang="en-US" b="0" i="0" dirty="0">
                <a:solidFill>
                  <a:schemeClr val="tx1"/>
                </a:solidFill>
              </a:rPr>
              <a:t>Key Text:</a:t>
            </a:r>
            <a:r>
              <a:rPr lang="en-US" b="0" i="0" dirty="0"/>
              <a:t> Luke 21:11</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2590800" y="350838"/>
            <a:ext cx="6324600" cy="1477962"/>
          </a:xfrm>
        </p:spPr>
        <p:txBody>
          <a:bodyPr/>
          <a:lstStyle/>
          <a:p>
            <a:r>
              <a:rPr lang="en-US" sz="3600"/>
              <a:t>What is the most important sign to take place before Jesus returns?  The answer can be found in </a:t>
            </a:r>
            <a:r>
              <a:rPr lang="en-US" sz="3600">
                <a:solidFill>
                  <a:srgbClr val="800000"/>
                </a:solidFill>
              </a:rPr>
              <a:t>Matthew 24:14.</a:t>
            </a:r>
            <a:r>
              <a:rPr lang="en-US" sz="3600"/>
              <a:t>   </a:t>
            </a:r>
          </a:p>
        </p:txBody>
      </p:sp>
      <p:sp>
        <p:nvSpPr>
          <p:cNvPr id="27651" name="Rectangle 3"/>
          <p:cNvSpPr>
            <a:spLocks noGrp="1" noChangeArrowheads="1"/>
          </p:cNvSpPr>
          <p:nvPr>
            <p:ph type="body" idx="1"/>
          </p:nvPr>
        </p:nvSpPr>
        <p:spPr/>
        <p:txBody>
          <a:bodyPr/>
          <a:lstStyle/>
          <a:p>
            <a:r>
              <a:rPr lang="en-GB" sz="4000" i="0">
                <a:solidFill>
                  <a:srgbClr val="800000"/>
                </a:solidFill>
              </a:rPr>
              <a:t>POINTS TO EMPHASIZE:</a:t>
            </a:r>
          </a:p>
          <a:p>
            <a:pPr lvl="1"/>
            <a:r>
              <a:rPr lang="en-GB" sz="3600" i="0"/>
              <a:t>The Gospel must go to all the world.</a:t>
            </a:r>
          </a:p>
          <a:p>
            <a:pPr lvl="1"/>
            <a:r>
              <a:rPr lang="en-GB" sz="3600" i="0"/>
              <a:t>It is to be a witness to all nations.</a:t>
            </a:r>
          </a:p>
          <a:p>
            <a:pPr lvl="1"/>
            <a:r>
              <a:rPr lang="en-GB" sz="3600" i="0"/>
              <a:t>Then the end will come.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2590800" y="274638"/>
            <a:ext cx="6324600" cy="1477962"/>
          </a:xfrm>
        </p:spPr>
        <p:txBody>
          <a:bodyPr/>
          <a:lstStyle/>
          <a:p>
            <a:r>
              <a:rPr lang="en-US" sz="4400"/>
              <a:t>How can we know that the end is near?  </a:t>
            </a:r>
            <a:r>
              <a:rPr lang="en-US" sz="4400">
                <a:solidFill>
                  <a:srgbClr val="800000"/>
                </a:solidFill>
              </a:rPr>
              <a:t>Mark 13:29</a:t>
            </a:r>
            <a:r>
              <a:rPr lang="en-US" sz="4400"/>
              <a:t> has the answer.</a:t>
            </a:r>
          </a:p>
        </p:txBody>
      </p:sp>
      <p:sp>
        <p:nvSpPr>
          <p:cNvPr id="32771" name="Rectangle 3"/>
          <p:cNvSpPr>
            <a:spLocks noGrp="1" noChangeArrowheads="1"/>
          </p:cNvSpPr>
          <p:nvPr>
            <p:ph type="body" idx="1"/>
          </p:nvPr>
        </p:nvSpPr>
        <p:spPr/>
        <p:txBody>
          <a:bodyPr/>
          <a:lstStyle/>
          <a:p>
            <a:r>
              <a:rPr lang="en-GB" sz="3600" i="0">
                <a:solidFill>
                  <a:srgbClr val="800000"/>
                </a:solidFill>
              </a:rPr>
              <a:t>POINTS TO EMPHASIZE:</a:t>
            </a:r>
          </a:p>
          <a:p>
            <a:pPr lvl="1"/>
            <a:r>
              <a:rPr lang="en-GB" sz="3200" i="0"/>
              <a:t>When we see all these signs fulfilling , then we may know it is near, “even at the door.”</a:t>
            </a:r>
          </a:p>
          <a:p>
            <a:pPr lvl="1"/>
            <a:r>
              <a:rPr lang="en-GB" sz="3200" i="0"/>
              <a:t>The next glorious even we witness may just be the coming of our Lord and Saviour.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2590800" y="274638"/>
            <a:ext cx="6324600" cy="1477962"/>
          </a:xfrm>
        </p:spPr>
        <p:txBody>
          <a:bodyPr/>
          <a:lstStyle/>
          <a:p>
            <a:r>
              <a:rPr lang="en-US" sz="3200"/>
              <a:t>But a strange set of circumstances will exist in the world in the last days. Let’s hear what Paul has to say about this in </a:t>
            </a:r>
            <a:r>
              <a:rPr lang="en-US" sz="3200">
                <a:solidFill>
                  <a:srgbClr val="800000"/>
                </a:solidFill>
              </a:rPr>
              <a:t>1 Thessalonians 5:2, 3.</a:t>
            </a:r>
          </a:p>
        </p:txBody>
      </p:sp>
      <p:sp>
        <p:nvSpPr>
          <p:cNvPr id="36867" name="Rectangle 3"/>
          <p:cNvSpPr>
            <a:spLocks noGrp="1" noChangeArrowheads="1"/>
          </p:cNvSpPr>
          <p:nvPr>
            <p:ph type="body" idx="1"/>
          </p:nvPr>
        </p:nvSpPr>
        <p:spPr>
          <a:xfrm>
            <a:off x="-11113" y="2286000"/>
            <a:ext cx="9155113" cy="4525963"/>
          </a:xfrm>
        </p:spPr>
        <p:txBody>
          <a:bodyPr/>
          <a:lstStyle/>
          <a:p>
            <a:pPr>
              <a:lnSpc>
                <a:spcPct val="90000"/>
              </a:lnSpc>
            </a:pPr>
            <a:r>
              <a:rPr lang="en-GB" sz="3600" i="0">
                <a:solidFill>
                  <a:srgbClr val="800000"/>
                </a:solidFill>
              </a:rPr>
              <a:t>POINTS TO EMPHASIZE:</a:t>
            </a:r>
          </a:p>
          <a:p>
            <a:pPr lvl="1">
              <a:lnSpc>
                <a:spcPct val="90000"/>
              </a:lnSpc>
            </a:pPr>
            <a:r>
              <a:rPr lang="en-GB" sz="3200" i="0"/>
              <a:t>Paul is here referring to the coming of the Lord.</a:t>
            </a:r>
          </a:p>
          <a:p>
            <a:pPr lvl="1">
              <a:lnSpc>
                <a:spcPct val="90000"/>
              </a:lnSpc>
            </a:pPr>
            <a:r>
              <a:rPr lang="en-GB" sz="3200" i="0"/>
              <a:t>He warns us not to be deceived, for when mankind shall cry “peace and safety,” then sudden destruction will come.</a:t>
            </a:r>
          </a:p>
          <a:p>
            <a:pPr lvl="1">
              <a:lnSpc>
                <a:spcPct val="90000"/>
              </a:lnSpc>
            </a:pPr>
            <a:r>
              <a:rPr lang="en-GB" sz="3200" i="0"/>
              <a:t>But at the same time men cry “peace and safety,” they will be preparing for war as never before.  Listen to the Bible’s description of world conditions just prior to Christ’s second coming. Matthew 24:6, 7</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2590800" y="274638"/>
            <a:ext cx="6324600" cy="1477962"/>
          </a:xfrm>
        </p:spPr>
        <p:txBody>
          <a:bodyPr/>
          <a:lstStyle/>
          <a:p>
            <a:r>
              <a:rPr lang="en-US" sz="3200"/>
              <a:t>But a strange set of circumstances will exist in the world in the last days. Let’s hear what Paul has to say about this in </a:t>
            </a:r>
            <a:r>
              <a:rPr lang="en-US" sz="3200">
                <a:solidFill>
                  <a:srgbClr val="800000"/>
                </a:solidFill>
              </a:rPr>
              <a:t>1 Thessalonians 5:2, 3.</a:t>
            </a:r>
          </a:p>
        </p:txBody>
      </p:sp>
      <p:sp>
        <p:nvSpPr>
          <p:cNvPr id="65539" name="Rectangle 3"/>
          <p:cNvSpPr>
            <a:spLocks noGrp="1" noChangeArrowheads="1"/>
          </p:cNvSpPr>
          <p:nvPr>
            <p:ph type="body" idx="1"/>
          </p:nvPr>
        </p:nvSpPr>
        <p:spPr>
          <a:xfrm>
            <a:off x="-11113" y="2286000"/>
            <a:ext cx="9155113" cy="4525963"/>
          </a:xfrm>
        </p:spPr>
        <p:txBody>
          <a:bodyPr/>
          <a:lstStyle/>
          <a:p>
            <a:pPr>
              <a:lnSpc>
                <a:spcPct val="90000"/>
              </a:lnSpc>
            </a:pPr>
            <a:r>
              <a:rPr lang="en-GB" sz="3600" i="0">
                <a:solidFill>
                  <a:srgbClr val="800000"/>
                </a:solidFill>
              </a:rPr>
              <a:t>POINTS TO EMPHASIZE:</a:t>
            </a:r>
          </a:p>
          <a:p>
            <a:pPr lvl="1">
              <a:lnSpc>
                <a:spcPct val="90000"/>
              </a:lnSpc>
            </a:pPr>
            <a:r>
              <a:rPr lang="en-GB" sz="3200" i="0"/>
              <a:t>This states that just before Christ comes, there will be wars, nation warring against nation, kingdom against kingdom, famines, pestilences and earthquakes in various places.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2590800" y="579438"/>
            <a:ext cx="6324600" cy="1477962"/>
          </a:xfrm>
        </p:spPr>
        <p:txBody>
          <a:bodyPr/>
          <a:lstStyle/>
          <a:p>
            <a:r>
              <a:rPr lang="en-US" sz="2800"/>
              <a:t>In times such as we are living in today, when all these signs are fast fulfilling about us—men scoffing at the Second Coming, talking about peace, yet preparing for war—what are we admonished to do?  Our last text for today is </a:t>
            </a:r>
            <a:r>
              <a:rPr lang="en-US" sz="2800">
                <a:solidFill>
                  <a:srgbClr val="800000"/>
                </a:solidFill>
              </a:rPr>
              <a:t>Matthew 24:44.</a:t>
            </a:r>
          </a:p>
        </p:txBody>
      </p:sp>
      <p:sp>
        <p:nvSpPr>
          <p:cNvPr id="44035" name="Rectangle 3"/>
          <p:cNvSpPr>
            <a:spLocks noGrp="1" noChangeArrowheads="1"/>
          </p:cNvSpPr>
          <p:nvPr>
            <p:ph type="body" idx="1"/>
          </p:nvPr>
        </p:nvSpPr>
        <p:spPr>
          <a:xfrm>
            <a:off x="152400" y="2789238"/>
            <a:ext cx="8839200" cy="4525962"/>
          </a:xfrm>
        </p:spPr>
        <p:txBody>
          <a:bodyPr/>
          <a:lstStyle/>
          <a:p>
            <a:r>
              <a:rPr lang="en-GB" sz="4000" i="0">
                <a:solidFill>
                  <a:srgbClr val="800000"/>
                </a:solidFill>
              </a:rPr>
              <a:t>POINTS TO EMPHASIZE:</a:t>
            </a:r>
          </a:p>
          <a:p>
            <a:pPr lvl="1"/>
            <a:r>
              <a:rPr lang="en-GB" sz="3600" i="0" u="sng"/>
              <a:t>We must be ready</a:t>
            </a:r>
            <a:r>
              <a:rPr lang="en-GB" sz="3600" i="0"/>
              <a:t> for Christ’s Second Coming.</a:t>
            </a:r>
          </a:p>
          <a:p>
            <a:pPr lvl="1"/>
            <a:r>
              <a:rPr lang="en-GB" sz="3600" i="0"/>
              <a:t>The Lord has warned us so we do not have to be caught off guard.</a:t>
            </a:r>
          </a:p>
          <a:p>
            <a:pPr lvl="1"/>
            <a:endParaRPr lang="en-GB" sz="3600" i="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2590800" y="274638"/>
            <a:ext cx="6324600" cy="1477962"/>
          </a:xfrm>
        </p:spPr>
        <p:txBody>
          <a:bodyPr/>
          <a:lstStyle/>
          <a:p>
            <a:r>
              <a:rPr lang="en-US" sz="8000"/>
              <a:t>APPEAL:</a:t>
            </a:r>
          </a:p>
        </p:txBody>
      </p:sp>
      <p:sp>
        <p:nvSpPr>
          <p:cNvPr id="49155" name="Rectangle 3"/>
          <p:cNvSpPr>
            <a:spLocks noGrp="1" noChangeArrowheads="1"/>
          </p:cNvSpPr>
          <p:nvPr>
            <p:ph type="body" idx="1"/>
          </p:nvPr>
        </p:nvSpPr>
        <p:spPr/>
        <p:txBody>
          <a:bodyPr/>
          <a:lstStyle/>
          <a:p>
            <a:r>
              <a:rPr lang="en-GB" sz="4000" i="0"/>
              <a:t>May God help us to make the necessary preparation so that we shall be ready when He comes.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n-US" sz="8000"/>
              <a:t>PRAYER:</a:t>
            </a:r>
          </a:p>
        </p:txBody>
      </p:sp>
      <p:sp>
        <p:nvSpPr>
          <p:cNvPr id="51203" name="Rectangle 3"/>
          <p:cNvSpPr>
            <a:spLocks noGrp="1" noChangeArrowheads="1"/>
          </p:cNvSpPr>
          <p:nvPr>
            <p:ph type="body" idx="1"/>
          </p:nvPr>
        </p:nvSpPr>
        <p:spPr/>
        <p:txBody>
          <a:bodyPr/>
          <a:lstStyle/>
          <a:p>
            <a:r>
              <a:rPr lang="en-GB" sz="3600" b="0" i="0"/>
              <a:t>Thank God for His bountiful love for showing us what conditions would prevail in the world just before His Second Coming.</a:t>
            </a:r>
          </a:p>
          <a:p>
            <a:r>
              <a:rPr lang="en-GB" sz="3600" b="0" i="0"/>
              <a:t>Since these signs are evident all around us, pray for courage and strength to accept Him before it is too late.</a:t>
            </a:r>
          </a:p>
          <a:p>
            <a:r>
              <a:rPr lang="en-GB" sz="3600" b="0" i="0"/>
              <a:t>Pray for the needs of the family.</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2590800" y="350838"/>
            <a:ext cx="6324600" cy="1477962"/>
          </a:xfrm>
        </p:spPr>
        <p:txBody>
          <a:bodyPr/>
          <a:lstStyle/>
          <a:p>
            <a:r>
              <a:rPr lang="en-US" sz="8000"/>
              <a:t>PROJECTION:</a:t>
            </a:r>
          </a:p>
        </p:txBody>
      </p:sp>
      <p:sp>
        <p:nvSpPr>
          <p:cNvPr id="55299" name="Rectangle 3"/>
          <p:cNvSpPr>
            <a:spLocks noGrp="1" noChangeArrowheads="1"/>
          </p:cNvSpPr>
          <p:nvPr>
            <p:ph type="body" idx="1"/>
          </p:nvPr>
        </p:nvSpPr>
        <p:spPr/>
        <p:txBody>
          <a:bodyPr/>
          <a:lstStyle/>
          <a:p>
            <a:pPr>
              <a:lnSpc>
                <a:spcPct val="90000"/>
              </a:lnSpc>
            </a:pPr>
            <a:r>
              <a:rPr lang="en-GB" sz="3600" b="0" i="0"/>
              <a:t>Today we have studied about the conditions in the world just before the Second Coming of Christ.  </a:t>
            </a:r>
          </a:p>
          <a:p>
            <a:pPr>
              <a:lnSpc>
                <a:spcPct val="90000"/>
              </a:lnSpc>
            </a:pPr>
            <a:r>
              <a:rPr lang="en-GB" sz="3600" b="0" i="0"/>
              <a:t>Next week we will study about the facts of His actual coming: what will happen to the wicked living?  The wicked dead?  The righteous living?  The righteous dead?  These we will answer from the Scriptures.</a:t>
            </a:r>
          </a:p>
          <a:p>
            <a:pPr>
              <a:lnSpc>
                <a:spcPct val="90000"/>
              </a:lnSpc>
            </a:pPr>
            <a:endParaRPr lang="en-GB" sz="3600" b="0" i="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2590800" y="350838"/>
            <a:ext cx="6324600" cy="1477962"/>
          </a:xfrm>
        </p:spPr>
        <p:txBody>
          <a:bodyPr/>
          <a:lstStyle/>
          <a:p>
            <a:r>
              <a:rPr lang="en-US" sz="4800"/>
              <a:t>LESSON #3—SIGNS OF THE SECOND COMING</a:t>
            </a:r>
          </a:p>
        </p:txBody>
      </p:sp>
      <p:sp>
        <p:nvSpPr>
          <p:cNvPr id="2051" name="Rectangle 3"/>
          <p:cNvSpPr>
            <a:spLocks noGrp="1" noChangeArrowheads="1"/>
          </p:cNvSpPr>
          <p:nvPr>
            <p:ph type="body" idx="1"/>
          </p:nvPr>
        </p:nvSpPr>
        <p:spPr/>
        <p:txBody>
          <a:bodyPr/>
          <a:lstStyle/>
          <a:p>
            <a:r>
              <a:rPr lang="en-GB" sz="3600" b="0" i="0">
                <a:solidFill>
                  <a:srgbClr val="800000"/>
                </a:solidFill>
              </a:rPr>
              <a:t>Key Text: Luke 21:11–</a:t>
            </a:r>
            <a:r>
              <a:rPr lang="en-GB" sz="3600" b="0" i="0"/>
              <a:t> “</a:t>
            </a:r>
            <a:r>
              <a:rPr lang="en-US" sz="3600" b="0" i="0"/>
              <a:t>And great earthquakes shall be in divers places, and famines, and pestilences; and fearful sights and great signs shall there be from heaven.</a:t>
            </a:r>
            <a:r>
              <a:rPr lang="en-US" sz="3600" b="0"/>
              <a:t>”</a:t>
            </a:r>
            <a:endParaRPr lang="en-GB" sz="3600" b="0" i="0"/>
          </a:p>
          <a:p>
            <a:r>
              <a:rPr lang="en-GB" sz="3600" b="0" i="0"/>
              <a:t>PRAYER</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2590800" y="427038"/>
            <a:ext cx="6324600" cy="1477962"/>
          </a:xfrm>
        </p:spPr>
        <p:txBody>
          <a:bodyPr/>
          <a:lstStyle/>
          <a:p>
            <a:r>
              <a:rPr lang="en-GB" sz="7200"/>
              <a:t>REVIEW:</a:t>
            </a:r>
            <a:endParaRPr lang="en-US" sz="7200"/>
          </a:p>
        </p:txBody>
      </p:sp>
      <p:sp>
        <p:nvSpPr>
          <p:cNvPr id="61443" name="Rectangle 3"/>
          <p:cNvSpPr>
            <a:spLocks noGrp="1" noChangeArrowheads="1"/>
          </p:cNvSpPr>
          <p:nvPr>
            <p:ph type="body" idx="1"/>
          </p:nvPr>
        </p:nvSpPr>
        <p:spPr>
          <a:xfrm>
            <a:off x="0" y="2179638"/>
            <a:ext cx="9144000" cy="4525962"/>
          </a:xfrm>
        </p:spPr>
        <p:txBody>
          <a:bodyPr/>
          <a:lstStyle/>
          <a:p>
            <a:pPr>
              <a:lnSpc>
                <a:spcPct val="90000"/>
              </a:lnSpc>
            </a:pPr>
            <a:r>
              <a:rPr lang="en-GB" b="0" i="0"/>
              <a:t>Last week we discovered that God predicted through Daniel that there would be four, and only four, universal kingdoms.  History tells us that these kingdoms have come and gone.  </a:t>
            </a:r>
          </a:p>
          <a:p>
            <a:pPr>
              <a:lnSpc>
                <a:spcPct val="90000"/>
              </a:lnSpc>
            </a:pPr>
            <a:r>
              <a:rPr lang="en-GB" b="0" i="0"/>
              <a:t>They were Babylon, Medo-Persia, Greece, and Rome.  </a:t>
            </a:r>
          </a:p>
          <a:p>
            <a:pPr>
              <a:lnSpc>
                <a:spcPct val="90000"/>
              </a:lnSpc>
            </a:pPr>
            <a:r>
              <a:rPr lang="en-GB" b="0" i="0"/>
              <a:t>God said that there would be attempts to put together another universal kingdom, but this would not succeed.  God said that His kingdom would be next, and it, unlike the kingdoms before, would never be destroyed.</a:t>
            </a:r>
          </a:p>
          <a:p>
            <a:pPr>
              <a:lnSpc>
                <a:spcPct val="90000"/>
              </a:lnSpc>
            </a:pPr>
            <a:endParaRPr lang="en-US" b="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t>INTRODUCTION:</a:t>
            </a:r>
          </a:p>
        </p:txBody>
      </p:sp>
      <p:sp>
        <p:nvSpPr>
          <p:cNvPr id="9219" name="Rectangle 3"/>
          <p:cNvSpPr>
            <a:spLocks noGrp="1" noChangeArrowheads="1"/>
          </p:cNvSpPr>
          <p:nvPr>
            <p:ph type="body" idx="1"/>
          </p:nvPr>
        </p:nvSpPr>
        <p:spPr>
          <a:xfrm>
            <a:off x="76200" y="2209800"/>
            <a:ext cx="8839200" cy="4525963"/>
          </a:xfrm>
        </p:spPr>
        <p:txBody>
          <a:bodyPr/>
          <a:lstStyle/>
          <a:p>
            <a:r>
              <a:rPr lang="en-GB" b="0" i="0"/>
              <a:t>This week we shall talk about the Signs of Christ Second’s Coming—the event which inaugurates the setting up of God’s everlasting kingdom. For our first text, let us turn to Luke 21:11.</a:t>
            </a:r>
          </a:p>
          <a:p>
            <a:r>
              <a:rPr lang="en-GB" b="0" i="0">
                <a:solidFill>
                  <a:srgbClr val="800000"/>
                </a:solidFill>
              </a:rPr>
              <a:t>POINTS TO EMPHASIZE:</a:t>
            </a:r>
          </a:p>
          <a:p>
            <a:pPr lvl="1"/>
            <a:r>
              <a:rPr lang="en-GB" i="0"/>
              <a:t>There will be earthquakes in various places, famines, pestilences, and fearful signs.</a:t>
            </a:r>
          </a:p>
          <a:p>
            <a:pPr lvl="1"/>
            <a:r>
              <a:rPr lang="en-GB" i="0"/>
              <a:t>There will also be great signs in heaven.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2438400" y="274638"/>
            <a:ext cx="6705600" cy="1477962"/>
          </a:xfrm>
        </p:spPr>
        <p:txBody>
          <a:bodyPr/>
          <a:lstStyle/>
          <a:p>
            <a:r>
              <a:rPr lang="en-US" sz="3400"/>
              <a:t>What signs did Jesus say would constitute “great signs from heaven?”  Let us turn to </a:t>
            </a:r>
            <a:r>
              <a:rPr lang="en-US" sz="3400">
                <a:solidFill>
                  <a:srgbClr val="800000"/>
                </a:solidFill>
              </a:rPr>
              <a:t>Mark 13:24, 25</a:t>
            </a:r>
            <a:r>
              <a:rPr lang="en-US" sz="3400"/>
              <a:t>, for the answer.</a:t>
            </a:r>
          </a:p>
        </p:txBody>
      </p:sp>
      <p:sp>
        <p:nvSpPr>
          <p:cNvPr id="14339" name="Rectangle 3"/>
          <p:cNvSpPr>
            <a:spLocks noGrp="1" noChangeArrowheads="1"/>
          </p:cNvSpPr>
          <p:nvPr>
            <p:ph type="body" idx="1"/>
          </p:nvPr>
        </p:nvSpPr>
        <p:spPr>
          <a:xfrm>
            <a:off x="76200" y="2209800"/>
            <a:ext cx="8839200" cy="4525963"/>
          </a:xfrm>
        </p:spPr>
        <p:txBody>
          <a:bodyPr/>
          <a:lstStyle/>
          <a:p>
            <a:r>
              <a:rPr lang="en-GB" sz="3600" i="0">
                <a:solidFill>
                  <a:srgbClr val="800000"/>
                </a:solidFill>
              </a:rPr>
              <a:t>POINTS TO EMPHASIZE:</a:t>
            </a:r>
          </a:p>
          <a:p>
            <a:pPr lvl="1"/>
            <a:r>
              <a:rPr lang="en-GB" sz="3200" i="0"/>
              <a:t>The sun would be darkened and the moon wouldn’t give her light.  Webster’s New International Dictionary, Second Edition, Unabridged (1934), states that the “Dark Day—May 19, 1780” was a day “when an unexplained darkness extended over all (the State of) New England.”  So this sign has already been fulfilled.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2438400" y="274638"/>
            <a:ext cx="6705600" cy="1477962"/>
          </a:xfrm>
        </p:spPr>
        <p:txBody>
          <a:bodyPr/>
          <a:lstStyle/>
          <a:p>
            <a:r>
              <a:rPr lang="en-US" sz="3400"/>
              <a:t>What signs did Jesus say would constitute “great signs from heaven?”  Let us turn to </a:t>
            </a:r>
            <a:r>
              <a:rPr lang="en-US" sz="3400">
                <a:solidFill>
                  <a:srgbClr val="800000"/>
                </a:solidFill>
              </a:rPr>
              <a:t>Mark 13:24, 25</a:t>
            </a:r>
            <a:r>
              <a:rPr lang="en-US" sz="3400"/>
              <a:t>, for the answer.</a:t>
            </a:r>
          </a:p>
        </p:txBody>
      </p:sp>
      <p:sp>
        <p:nvSpPr>
          <p:cNvPr id="62467" name="Rectangle 3"/>
          <p:cNvSpPr>
            <a:spLocks noGrp="1" noChangeArrowheads="1"/>
          </p:cNvSpPr>
          <p:nvPr>
            <p:ph type="body" idx="1"/>
          </p:nvPr>
        </p:nvSpPr>
        <p:spPr>
          <a:xfrm>
            <a:off x="76200" y="2209800"/>
            <a:ext cx="8839200" cy="4525963"/>
          </a:xfrm>
        </p:spPr>
        <p:txBody>
          <a:bodyPr/>
          <a:lstStyle/>
          <a:p>
            <a:r>
              <a:rPr lang="en-GB" sz="3600" i="0">
                <a:solidFill>
                  <a:srgbClr val="800000"/>
                </a:solidFill>
              </a:rPr>
              <a:t>POINTS TO EMPHASIZE:</a:t>
            </a:r>
            <a:r>
              <a:rPr lang="en-GB" sz="3600" i="0"/>
              <a:t>     </a:t>
            </a:r>
          </a:p>
          <a:p>
            <a:pPr lvl="1"/>
            <a:r>
              <a:rPr lang="en-GB" sz="3200" i="0"/>
              <a:t>The stars would fall and the powers of the heaven would be shaken.  First of all, please note that the stars in the sky are fixed heavenly bodies.  These do not move.   However, historians tell us that:  </a:t>
            </a:r>
          </a:p>
          <a:p>
            <a:pPr lvl="1"/>
            <a:r>
              <a:rPr lang="en-GB" sz="3200" i="0"/>
              <a:t>“One of the most remarkable of these ‘meteoric showers’ (what we call shooting stars) came after midnight on November 12, 1833.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2438400" y="274638"/>
            <a:ext cx="6705600" cy="1477962"/>
          </a:xfrm>
        </p:spPr>
        <p:txBody>
          <a:bodyPr/>
          <a:lstStyle/>
          <a:p>
            <a:r>
              <a:rPr lang="en-US" sz="3400"/>
              <a:t>What signs did Jesus say would constitute “great signs from heaven?”  Let us turn to </a:t>
            </a:r>
            <a:r>
              <a:rPr lang="en-US" sz="3400">
                <a:solidFill>
                  <a:srgbClr val="800000"/>
                </a:solidFill>
              </a:rPr>
              <a:t>Mark 13:24, 25</a:t>
            </a:r>
            <a:r>
              <a:rPr lang="en-US" sz="3400"/>
              <a:t>, for the answer.</a:t>
            </a:r>
          </a:p>
        </p:txBody>
      </p:sp>
      <p:sp>
        <p:nvSpPr>
          <p:cNvPr id="63491" name="Rectangle 3"/>
          <p:cNvSpPr>
            <a:spLocks noGrp="1" noChangeArrowheads="1"/>
          </p:cNvSpPr>
          <p:nvPr>
            <p:ph type="body" idx="1"/>
          </p:nvPr>
        </p:nvSpPr>
        <p:spPr>
          <a:xfrm>
            <a:off x="76200" y="2133600"/>
            <a:ext cx="8839200" cy="4525963"/>
          </a:xfrm>
        </p:spPr>
        <p:txBody>
          <a:bodyPr/>
          <a:lstStyle/>
          <a:p>
            <a:r>
              <a:rPr lang="en-GB" sz="3600" i="0" dirty="0">
                <a:solidFill>
                  <a:srgbClr val="800000"/>
                </a:solidFill>
              </a:rPr>
              <a:t>POINTS TO EMPHASIZE:</a:t>
            </a:r>
          </a:p>
          <a:p>
            <a:pPr lvl="1"/>
            <a:r>
              <a:rPr lang="en-GB" sz="3200" i="0" dirty="0"/>
              <a:t>The meteors were said to ‘fall like snow-flakes’; as many as ‘200,000 within a few hours’ at times being visible at some places.” –William T. Skilling and Robert S. Richardson, A Brief Text in Astronomy, revised edition (1959), p.198.</a:t>
            </a:r>
          </a:p>
          <a:p>
            <a:pPr lvl="1"/>
            <a:r>
              <a:rPr lang="en-GB" sz="3200" i="0" dirty="0"/>
              <a:t>Another writer states, “A magnificent display of shooting stars startled the inhabitants of the Americas on November 12, 1833. .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2438400" y="274638"/>
            <a:ext cx="6705600" cy="1477962"/>
          </a:xfrm>
        </p:spPr>
        <p:txBody>
          <a:bodyPr/>
          <a:lstStyle/>
          <a:p>
            <a:r>
              <a:rPr lang="en-US" sz="3400"/>
              <a:t>What signs did Jesus say would constitute “great signs from heaven?”  Let us turn to </a:t>
            </a:r>
            <a:r>
              <a:rPr lang="en-US" sz="3400">
                <a:solidFill>
                  <a:srgbClr val="800000"/>
                </a:solidFill>
              </a:rPr>
              <a:t>Mark 13:24, 25</a:t>
            </a:r>
            <a:r>
              <a:rPr lang="en-US" sz="3400"/>
              <a:t>, for the answer.</a:t>
            </a:r>
          </a:p>
        </p:txBody>
      </p:sp>
      <p:sp>
        <p:nvSpPr>
          <p:cNvPr id="64515" name="Rectangle 3"/>
          <p:cNvSpPr>
            <a:spLocks noGrp="1" noChangeArrowheads="1"/>
          </p:cNvSpPr>
          <p:nvPr>
            <p:ph type="body" idx="1"/>
          </p:nvPr>
        </p:nvSpPr>
        <p:spPr>
          <a:xfrm>
            <a:off x="76200" y="2209800"/>
            <a:ext cx="8839200" cy="4525963"/>
          </a:xfrm>
        </p:spPr>
        <p:txBody>
          <a:bodyPr/>
          <a:lstStyle/>
          <a:p>
            <a:r>
              <a:rPr lang="en-GB" sz="3600" i="0">
                <a:solidFill>
                  <a:srgbClr val="800000"/>
                </a:solidFill>
              </a:rPr>
              <a:t>POINTS TO EMPHASIZE:</a:t>
            </a:r>
          </a:p>
          <a:p>
            <a:pPr lvl="1"/>
            <a:r>
              <a:rPr lang="en-GB" sz="3200" i="0"/>
              <a:t>. . . .Next day all was serene, but a new branch of astronomy, the study of meteors, was founded.”—Fletcher G. Watson, </a:t>
            </a:r>
            <a:r>
              <a:rPr lang="en-GB" sz="3200"/>
              <a:t>Between the Planets</a:t>
            </a:r>
            <a:r>
              <a:rPr lang="en-GB" sz="3200" i="0"/>
              <a:t> (1941), p. 118.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2514600" y="274638"/>
            <a:ext cx="6629400" cy="1477962"/>
          </a:xfrm>
        </p:spPr>
        <p:txBody>
          <a:bodyPr/>
          <a:lstStyle/>
          <a:p>
            <a:r>
              <a:rPr lang="en-US" sz="3400"/>
              <a:t>What about the social condition in the world?  Would they indicate the nearness of Christ’s return?  Let us read, </a:t>
            </a:r>
            <a:r>
              <a:rPr lang="en-US" sz="3400">
                <a:solidFill>
                  <a:srgbClr val="800000"/>
                </a:solidFill>
              </a:rPr>
              <a:t>2 Timothy 3:1-5</a:t>
            </a:r>
          </a:p>
        </p:txBody>
      </p:sp>
      <p:sp>
        <p:nvSpPr>
          <p:cNvPr id="20483" name="Rectangle 3"/>
          <p:cNvSpPr>
            <a:spLocks noGrp="1" noChangeArrowheads="1"/>
          </p:cNvSpPr>
          <p:nvPr>
            <p:ph type="body" idx="1"/>
          </p:nvPr>
        </p:nvSpPr>
        <p:spPr>
          <a:xfrm>
            <a:off x="152400" y="2286000"/>
            <a:ext cx="8839200" cy="4525963"/>
          </a:xfrm>
        </p:spPr>
        <p:txBody>
          <a:bodyPr/>
          <a:lstStyle/>
          <a:p>
            <a:pPr>
              <a:lnSpc>
                <a:spcPct val="90000"/>
              </a:lnSpc>
            </a:pPr>
            <a:r>
              <a:rPr lang="en-GB" sz="3600" i="0">
                <a:solidFill>
                  <a:srgbClr val="800000"/>
                </a:solidFill>
              </a:rPr>
              <a:t>POINTS TO EMPHASIZE:</a:t>
            </a:r>
          </a:p>
          <a:p>
            <a:pPr lvl="1">
              <a:lnSpc>
                <a:spcPct val="90000"/>
              </a:lnSpc>
            </a:pPr>
            <a:r>
              <a:rPr lang="en-GB" sz="3200" i="0"/>
              <a:t>Perilous times will characterize the last days.</a:t>
            </a:r>
          </a:p>
          <a:p>
            <a:pPr lvl="1">
              <a:lnSpc>
                <a:spcPct val="90000"/>
              </a:lnSpc>
            </a:pPr>
            <a:r>
              <a:rPr lang="en-GB" sz="3200" i="0"/>
              <a:t>People will be self-centred.  The book of James (5:3, 4, 8) says that people’s chief concern will be to pile up wealth with no regard to the method of getting it.</a:t>
            </a:r>
          </a:p>
          <a:p>
            <a:pPr lvl="1">
              <a:lnSpc>
                <a:spcPct val="90000"/>
              </a:lnSpc>
            </a:pPr>
            <a:r>
              <a:rPr lang="en-GB" sz="3200" i="0"/>
              <a:t>Immorality will abound everywhere.</a:t>
            </a:r>
          </a:p>
          <a:p>
            <a:pPr lvl="1">
              <a:lnSpc>
                <a:spcPct val="90000"/>
              </a:lnSpc>
            </a:pPr>
            <a:r>
              <a:rPr lang="en-GB" sz="3200" i="0"/>
              <a:t>People will be crazy for pleasure.</a:t>
            </a:r>
          </a:p>
          <a:p>
            <a:pPr lvl="1">
              <a:lnSpc>
                <a:spcPct val="90000"/>
              </a:lnSpc>
            </a:pPr>
            <a:r>
              <a:rPr lang="en-GB" sz="3200" i="0"/>
              <a:t>True religion and godliness will be on the decline.</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w Cen MT Condensed Extra Bold"/>
        <a:ea typeface=""/>
        <a:cs typeface=""/>
      </a:majorFont>
      <a:minorFont>
        <a:latin typeface="Tw Cen MT Condensed Extra 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51</TotalTime>
  <Words>1173</Words>
  <Application>Microsoft Office PowerPoint</Application>
  <PresentationFormat>On-screen Show (4:3)</PresentationFormat>
  <Paragraphs>65</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Default Design</vt:lpstr>
      <vt:lpstr>Lesson #4 Signs of the Second Coming</vt:lpstr>
      <vt:lpstr>LESSON #3—SIGNS OF THE SECOND COMING</vt:lpstr>
      <vt:lpstr>REVIEW:</vt:lpstr>
      <vt:lpstr>INTRODUCTION:</vt:lpstr>
      <vt:lpstr>What signs did Jesus say would constitute “great signs from heaven?”  Let us turn to Mark 13:24, 25, for the answer.</vt:lpstr>
      <vt:lpstr>What signs did Jesus say would constitute “great signs from heaven?”  Let us turn to Mark 13:24, 25, for the answer.</vt:lpstr>
      <vt:lpstr>What signs did Jesus say would constitute “great signs from heaven?”  Let us turn to Mark 13:24, 25, for the answer.</vt:lpstr>
      <vt:lpstr>What signs did Jesus say would constitute “great signs from heaven?”  Let us turn to Mark 13:24, 25, for the answer.</vt:lpstr>
      <vt:lpstr>What about the social condition in the world?  Would they indicate the nearness of Christ’s return?  Let us read, 2 Timothy 3:1-5</vt:lpstr>
      <vt:lpstr>What is the most important sign to take place before Jesus returns?  The answer can be found in Matthew 24:14.   </vt:lpstr>
      <vt:lpstr>How can we know that the end is near?  Mark 13:29 has the answer.</vt:lpstr>
      <vt:lpstr>But a strange set of circumstances will exist in the world in the last days. Let’s hear what Paul has to say about this in 1 Thessalonians 5:2, 3.</vt:lpstr>
      <vt:lpstr>But a strange set of circumstances will exist in the world in the last days. Let’s hear what Paul has to say about this in 1 Thessalonians 5:2, 3.</vt:lpstr>
      <vt:lpstr>In times such as we are living in today, when all these signs are fast fulfilling about us—men scoffing at the Second Coming, talking about peace, yet preparing for war—what are we admonished to do?  Our last text for today is Matthew 24:44.</vt:lpstr>
      <vt:lpstr>APPEAL:</vt:lpstr>
      <vt:lpstr>PRAYER:</vt:lpstr>
      <vt:lpstr>PROJECTION:</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Alrica</dc:creator>
  <cp:lastModifiedBy>CYBORG 2</cp:lastModifiedBy>
  <cp:revision>7</cp:revision>
  <dcterms:created xsi:type="dcterms:W3CDTF">2009-06-18T02:12:55Z</dcterms:created>
  <dcterms:modified xsi:type="dcterms:W3CDTF">2009-06-24T18:29:52Z</dcterms:modified>
</cp:coreProperties>
</file>