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sldIdLst>
    <p:sldId id="305" r:id="rId3"/>
    <p:sldId id="256" r:id="rId4"/>
    <p:sldId id="259" r:id="rId5"/>
    <p:sldId id="261" r:id="rId6"/>
    <p:sldId id="265" r:id="rId7"/>
    <p:sldId id="269" r:id="rId8"/>
    <p:sldId id="272" r:id="rId9"/>
    <p:sldId id="275" r:id="rId10"/>
    <p:sldId id="278" r:id="rId11"/>
    <p:sldId id="306" r:id="rId12"/>
    <p:sldId id="307" r:id="rId13"/>
    <p:sldId id="308" r:id="rId14"/>
    <p:sldId id="290" r:id="rId15"/>
    <p:sldId id="293" r:id="rId16"/>
    <p:sldId id="298" r:id="rId17"/>
    <p:sldId id="300" r:id="rId18"/>
    <p:sldId id="304"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05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685800" y="2590800"/>
            <a:ext cx="7772400" cy="1470025"/>
          </a:xfrm>
        </p:spPr>
        <p:txBody>
          <a:bodyPr/>
          <a:lstStyle>
            <a:lvl1pPr>
              <a:defRPr b="1"/>
            </a:lvl1pPr>
          </a:lstStyle>
          <a:p>
            <a:r>
              <a:rPr lang="en-US"/>
              <a:t>Click to edit Master title style</a:t>
            </a:r>
          </a:p>
        </p:txBody>
      </p:sp>
      <p:sp>
        <p:nvSpPr>
          <p:cNvPr id="56323" name="Rectangle 3"/>
          <p:cNvSpPr>
            <a:spLocks noGrp="1" noChangeArrowheads="1"/>
          </p:cNvSpPr>
          <p:nvPr>
            <p:ph type="subTitle" idx="1"/>
          </p:nvPr>
        </p:nvSpPr>
        <p:spPr>
          <a:xfrm>
            <a:off x="1371600" y="4038600"/>
            <a:ext cx="6400800" cy="1752600"/>
          </a:xfrm>
        </p:spPr>
        <p:txBody>
          <a:bodyPr/>
          <a:lstStyle>
            <a:lvl1pPr marL="0" indent="0" algn="ctr">
              <a:buFontTx/>
              <a:buNone/>
              <a:defRPr i="0"/>
            </a:lvl1pPr>
          </a:lstStyle>
          <a:p>
            <a:r>
              <a:rPr lang="en-US"/>
              <a:t>Click to edit Master subtitle style</a:t>
            </a:r>
          </a:p>
        </p:txBody>
      </p:sp>
      <p:sp>
        <p:nvSpPr>
          <p:cNvPr id="56324" name="Rectangle 4"/>
          <p:cNvSpPr>
            <a:spLocks noGrp="1" noChangeArrowheads="1"/>
          </p:cNvSpPr>
          <p:nvPr>
            <p:ph type="dt" sz="half" idx="2"/>
          </p:nvPr>
        </p:nvSpPr>
        <p:spPr/>
        <p:txBody>
          <a:bodyPr/>
          <a:lstStyle>
            <a:lvl1pPr>
              <a:defRPr/>
            </a:lvl1pPr>
          </a:lstStyle>
          <a:p>
            <a:endParaRPr lang="en-US"/>
          </a:p>
        </p:txBody>
      </p:sp>
      <p:sp>
        <p:nvSpPr>
          <p:cNvPr id="56325" name="Rectangle 5"/>
          <p:cNvSpPr>
            <a:spLocks noGrp="1" noChangeArrowheads="1"/>
          </p:cNvSpPr>
          <p:nvPr>
            <p:ph type="ftr" sz="quarter" idx="3"/>
          </p:nvPr>
        </p:nvSpPr>
        <p:spPr/>
        <p:txBody>
          <a:bodyPr/>
          <a:lstStyle>
            <a:lvl1pPr>
              <a:defRPr/>
            </a:lvl1pPr>
          </a:lstStyle>
          <a:p>
            <a:endParaRPr lang="en-US"/>
          </a:p>
        </p:txBody>
      </p:sp>
      <p:sp>
        <p:nvSpPr>
          <p:cNvPr id="56326" name="Rectangle 6"/>
          <p:cNvSpPr>
            <a:spLocks noGrp="1" noChangeArrowheads="1"/>
          </p:cNvSpPr>
          <p:nvPr>
            <p:ph type="sldNum" sz="quarter" idx="4"/>
          </p:nvPr>
        </p:nvSpPr>
        <p:spPr/>
        <p:txBody>
          <a:bodyPr/>
          <a:lstStyle>
            <a:lvl1pPr>
              <a:defRPr/>
            </a:lvl1pPr>
          </a:lstStyle>
          <a:p>
            <a:fld id="{C67C720C-D386-4B97-8EDE-EFC289D43F53}" type="slidenum">
              <a:rPr lang="en-US"/>
              <a:pPr/>
              <a:t>‹#›</a:t>
            </a:fld>
            <a:endParaRPr lang="en-US"/>
          </a:p>
        </p:txBody>
      </p:sp>
      <p:sp>
        <p:nvSpPr>
          <p:cNvPr id="56329" name="Text Box 9"/>
          <p:cNvSpPr txBox="1">
            <a:spLocks noChangeArrowheads="1"/>
          </p:cNvSpPr>
          <p:nvPr userDrawn="1"/>
        </p:nvSpPr>
        <p:spPr bwMode="auto">
          <a:xfrm>
            <a:off x="6019800" y="0"/>
            <a:ext cx="3124200" cy="954107"/>
          </a:xfrm>
          <a:prstGeom prst="rect">
            <a:avLst/>
          </a:prstGeom>
          <a:noFill/>
          <a:ln w="9525">
            <a:noFill/>
            <a:miter lim="800000"/>
            <a:headEnd/>
            <a:tailEnd/>
          </a:ln>
          <a:effectLst>
            <a:outerShdw blurRad="50800" dist="38100" dir="8100000" algn="tr" rotWithShape="0">
              <a:prstClr val="black">
                <a:alpha val="40000"/>
              </a:prstClr>
            </a:outerShdw>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r">
              <a:spcBef>
                <a:spcPct val="50000"/>
              </a:spcBef>
            </a:pPr>
            <a:r>
              <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w Cen MT Condensed Extra Bold" pitchFamily="34" charset="0"/>
              </a:rPr>
              <a:t>Small Group Bible </a:t>
            </a:r>
            <a:r>
              <a:rPr lang="en-US" sz="2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w Cen MT Condensed Extra Bold" pitchFamily="34" charset="0"/>
              </a:rPr>
              <a:t>Study </a:t>
            </a:r>
            <a:r>
              <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w Cen MT Condensed Extra Bold" pitchFamily="34" charset="0"/>
              </a:rPr>
              <a:t>Guides</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C6189E-DF10-4EA8-8B07-85A23121A86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209800" cy="6583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274638"/>
            <a:ext cx="6477000" cy="6583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05B5C28-DFB9-4FCF-97DC-C20A02C64BA5}"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329E73-404F-4CBB-AE89-5951883FBDFE}"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E743FD6-8491-47CE-9F96-78EC6C55E2A2}"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395411-AD29-4B9B-99FF-E9A48D929858}"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35A13DC-84D3-44C9-94ED-A4FB6325E575}"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9D8A245-B846-477E-BE70-08D5DC9D7703}"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0D68223-9263-42FC-BFC8-5F41491DAE64}"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79E7351-A38C-46D6-9E86-04FDADCA6CF2}"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E7BDF72-24A9-4DCC-8B67-5C02F5696B3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n w="12700">
                  <a:solidFill>
                    <a:schemeClr val="bg1"/>
                  </a:solidFill>
                </a:ln>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b="0"/>
            </a:lvl1pPr>
            <a:lvl2pPr>
              <a:defRPr b="0"/>
            </a:lvl2pPr>
            <a:lvl3pPr>
              <a:defRPr b="0"/>
            </a:lvl3pPr>
            <a:lvl4pPr>
              <a:defRPr b="0"/>
            </a:lvl4pPr>
            <a:lvl5pPr>
              <a:defRPr b="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810C5D5-2558-4829-8729-09B020B83225}" type="slidenum">
              <a:rPr lang="en-US"/>
              <a:pPr/>
              <a:t>‹#›</a:t>
            </a:fld>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104B9CA-74BB-4BCD-801A-01D479DEEBC4}"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8FFFC3-2451-4D50-9E8C-CBB20F383C05}"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06A71E0-BD5C-4D32-A7D5-B7B793CEC23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D9AAF9-47B9-4E03-8C59-3B0A71656F9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2332038"/>
            <a:ext cx="43434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332038"/>
            <a:ext cx="43434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7A708BD-F4F1-4743-BC87-87CFC36C65C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44FB55A-FBD6-4CFE-85D9-3724BA892C5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3007554-62B7-428C-91ED-38EC7A7D6AF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A722759-32FB-4C71-AB4A-460F6009781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DDC0EEF-8949-4A96-972B-6F63B68DEAD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673E8F1-100E-41E8-87F1-A38FB43F378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90800" y="274638"/>
            <a:ext cx="6400800" cy="1143000"/>
          </a:xfrm>
          <a:prstGeom prst="rect">
            <a:avLst/>
          </a:prstGeom>
          <a:noFill/>
          <a:ln w="9525">
            <a:noFill/>
            <a:miter lim="800000"/>
            <a:headEnd/>
            <a:tailEnd/>
          </a:ln>
          <a:effectLst>
            <a:outerShdw dist="35921" dir="2700000" algn="ctr" rotWithShape="0">
              <a:schemeClr val="bg2"/>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2332038"/>
            <a:ext cx="8839200" cy="45259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3B2C990-03EF-4C2F-80EE-DACA0047F77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additive="base">
                                        <p:cTn id="19" dur="500" fill="hold"/>
                                        <p:tgtEl>
                                          <p:spTgt spid="102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additive="base">
                                        <p:cTn id="25" dur="500" fill="hold"/>
                                        <p:tgtEl>
                                          <p:spTgt spid="102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1027">
                                            <p:txEl>
                                              <p:pRg st="4" end="4"/>
                                            </p:txEl>
                                          </p:spTgt>
                                        </p:tgtEl>
                                        <p:attrNameLst>
                                          <p:attrName>style.visibility</p:attrName>
                                        </p:attrNameLst>
                                      </p:cBhvr>
                                      <p:to>
                                        <p:strVal val="visible"/>
                                      </p:to>
                                    </p:set>
                                    <p:anim calcmode="lin" valueType="num">
                                      <p:cBhvr additive="base">
                                        <p:cTn id="31" dur="500" fill="hold"/>
                                        <p:tgtEl>
                                          <p:spTgt spid="102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0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2" presetClass="entr" presetSubtype="6"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2">
            <p:tnLst>
              <p:par>
                <p:cTn presetID="2" presetClass="entr" presetSubtype="6"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3">
            <p:tnLst>
              <p:par>
                <p:cTn presetID="2" presetClass="entr" presetSubtype="6"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4">
            <p:tnLst>
              <p:par>
                <p:cTn presetID="2" presetClass="entr" presetSubtype="6"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5">
            <p:tnLst>
              <p:par>
                <p:cTn presetID="2" presetClass="entr" presetSubtype="6"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Lst>
      </p:bldP>
    </p:bldLst>
  </p:timing>
  <p:txStyles>
    <p:titleStyle>
      <a:lvl1pPr algn="l" rtl="0" fontAlgn="base">
        <a:spcBef>
          <a:spcPts val="2400"/>
        </a:spcBef>
        <a:spcAft>
          <a:spcPct val="0"/>
        </a:spcAft>
        <a:defRPr sz="4400">
          <a:solidFill>
            <a:srgbClr val="1C05C3"/>
          </a:solidFill>
          <a:latin typeface="+mj-lt"/>
          <a:ea typeface="+mj-ea"/>
          <a:cs typeface="+mj-cs"/>
        </a:defRPr>
      </a:lvl1pPr>
      <a:lvl2pPr algn="l" rtl="0" fontAlgn="base">
        <a:spcBef>
          <a:spcPts val="2400"/>
        </a:spcBef>
        <a:spcAft>
          <a:spcPct val="0"/>
        </a:spcAft>
        <a:defRPr sz="4400">
          <a:solidFill>
            <a:srgbClr val="1C05C3"/>
          </a:solidFill>
          <a:latin typeface="Tw Cen MT Condensed Extra Bold" pitchFamily="34" charset="0"/>
        </a:defRPr>
      </a:lvl2pPr>
      <a:lvl3pPr algn="l" rtl="0" fontAlgn="base">
        <a:spcBef>
          <a:spcPts val="2400"/>
        </a:spcBef>
        <a:spcAft>
          <a:spcPct val="0"/>
        </a:spcAft>
        <a:defRPr sz="4400">
          <a:solidFill>
            <a:srgbClr val="1C05C3"/>
          </a:solidFill>
          <a:latin typeface="Tw Cen MT Condensed Extra Bold" pitchFamily="34" charset="0"/>
        </a:defRPr>
      </a:lvl3pPr>
      <a:lvl4pPr algn="l" rtl="0" fontAlgn="base">
        <a:spcBef>
          <a:spcPts val="2400"/>
        </a:spcBef>
        <a:spcAft>
          <a:spcPct val="0"/>
        </a:spcAft>
        <a:defRPr sz="4400">
          <a:solidFill>
            <a:srgbClr val="1C05C3"/>
          </a:solidFill>
          <a:latin typeface="Tw Cen MT Condensed Extra Bold" pitchFamily="34" charset="0"/>
        </a:defRPr>
      </a:lvl4pPr>
      <a:lvl5pPr algn="l" rtl="0" fontAlgn="base">
        <a:spcBef>
          <a:spcPts val="2400"/>
        </a:spcBef>
        <a:spcAft>
          <a:spcPct val="0"/>
        </a:spcAft>
        <a:defRPr sz="4400">
          <a:solidFill>
            <a:srgbClr val="1C05C3"/>
          </a:solidFill>
          <a:latin typeface="Tw Cen MT Condensed Extra Bold" pitchFamily="34" charset="0"/>
        </a:defRPr>
      </a:lvl5pPr>
      <a:lvl6pPr marL="457200" algn="l" rtl="0" fontAlgn="base">
        <a:spcBef>
          <a:spcPts val="2400"/>
        </a:spcBef>
        <a:spcAft>
          <a:spcPct val="0"/>
        </a:spcAft>
        <a:defRPr sz="4400">
          <a:solidFill>
            <a:srgbClr val="1C05C3"/>
          </a:solidFill>
          <a:latin typeface="Tw Cen MT Condensed Extra Bold" pitchFamily="34" charset="0"/>
        </a:defRPr>
      </a:lvl6pPr>
      <a:lvl7pPr marL="914400" algn="l" rtl="0" fontAlgn="base">
        <a:spcBef>
          <a:spcPts val="2400"/>
        </a:spcBef>
        <a:spcAft>
          <a:spcPct val="0"/>
        </a:spcAft>
        <a:defRPr sz="4400">
          <a:solidFill>
            <a:srgbClr val="1C05C3"/>
          </a:solidFill>
          <a:latin typeface="Tw Cen MT Condensed Extra Bold" pitchFamily="34" charset="0"/>
        </a:defRPr>
      </a:lvl7pPr>
      <a:lvl8pPr marL="1371600" algn="l" rtl="0" fontAlgn="base">
        <a:spcBef>
          <a:spcPts val="2400"/>
        </a:spcBef>
        <a:spcAft>
          <a:spcPct val="0"/>
        </a:spcAft>
        <a:defRPr sz="4400">
          <a:solidFill>
            <a:srgbClr val="1C05C3"/>
          </a:solidFill>
          <a:latin typeface="Tw Cen MT Condensed Extra Bold" pitchFamily="34" charset="0"/>
        </a:defRPr>
      </a:lvl8pPr>
      <a:lvl9pPr marL="1828800" algn="l" rtl="0" fontAlgn="base">
        <a:spcBef>
          <a:spcPts val="2400"/>
        </a:spcBef>
        <a:spcAft>
          <a:spcPct val="0"/>
        </a:spcAft>
        <a:defRPr sz="4400">
          <a:solidFill>
            <a:srgbClr val="1C05C3"/>
          </a:solidFill>
          <a:latin typeface="Tw Cen MT Condensed Extra Bold" pitchFamily="34" charset="0"/>
        </a:defRPr>
      </a:lvl9pPr>
    </p:titleStyle>
    <p:bodyStyle>
      <a:lvl1pPr marL="342900" indent="-342900" algn="l" rtl="0" fontAlgn="base">
        <a:spcBef>
          <a:spcPts val="1200"/>
        </a:spcBef>
        <a:spcAft>
          <a:spcPts val="300"/>
        </a:spcAft>
        <a:buChar char="•"/>
        <a:defRPr sz="3200" i="1">
          <a:solidFill>
            <a:schemeClr val="tx1"/>
          </a:solidFill>
          <a:latin typeface="+mn-lt"/>
          <a:ea typeface="+mn-ea"/>
          <a:cs typeface="+mn-cs"/>
        </a:defRPr>
      </a:lvl1pPr>
      <a:lvl2pPr marL="742950" indent="-285750" algn="l" rtl="0" fontAlgn="base">
        <a:spcBef>
          <a:spcPct val="20000"/>
        </a:spcBef>
        <a:spcAft>
          <a:spcPct val="0"/>
        </a:spcAft>
        <a:buChar char="–"/>
        <a:defRPr sz="2800" i="1">
          <a:solidFill>
            <a:schemeClr val="tx1"/>
          </a:solidFill>
          <a:latin typeface="+mn-lt"/>
        </a:defRPr>
      </a:lvl2pPr>
      <a:lvl3pPr marL="1143000" indent="-228600" algn="l" rtl="0" fontAlgn="base">
        <a:spcBef>
          <a:spcPct val="20000"/>
        </a:spcBef>
        <a:spcAft>
          <a:spcPct val="0"/>
        </a:spcAft>
        <a:buChar char="•"/>
        <a:defRPr sz="2400" i="1">
          <a:solidFill>
            <a:schemeClr val="tx1"/>
          </a:solidFill>
          <a:latin typeface="+mn-lt"/>
        </a:defRPr>
      </a:lvl3pPr>
      <a:lvl4pPr marL="1600200" indent="-228600" algn="l" rtl="0" fontAlgn="base">
        <a:spcBef>
          <a:spcPct val="20000"/>
        </a:spcBef>
        <a:spcAft>
          <a:spcPct val="0"/>
        </a:spcAft>
        <a:buChar char="–"/>
        <a:defRPr sz="2000" i="1">
          <a:solidFill>
            <a:schemeClr val="tx1"/>
          </a:solidFill>
          <a:latin typeface="+mn-lt"/>
        </a:defRPr>
      </a:lvl4pPr>
      <a:lvl5pPr marL="2057400" indent="-228600" algn="l" rtl="0" fontAlgn="base">
        <a:spcBef>
          <a:spcPct val="20000"/>
        </a:spcBef>
        <a:spcAft>
          <a:spcPct val="0"/>
        </a:spcAft>
        <a:buChar char="»"/>
        <a:defRPr sz="2000" i="1">
          <a:solidFill>
            <a:schemeClr val="tx1"/>
          </a:solidFill>
          <a:latin typeface="+mn-lt"/>
        </a:defRPr>
      </a:lvl5pPr>
      <a:lvl6pPr marL="2514600" indent="-228600" algn="l" rtl="0" fontAlgn="base">
        <a:spcBef>
          <a:spcPct val="20000"/>
        </a:spcBef>
        <a:spcAft>
          <a:spcPct val="0"/>
        </a:spcAft>
        <a:buChar char="»"/>
        <a:defRPr sz="2000" i="1">
          <a:solidFill>
            <a:schemeClr val="tx1"/>
          </a:solidFill>
          <a:latin typeface="+mn-lt"/>
        </a:defRPr>
      </a:lvl6pPr>
      <a:lvl7pPr marL="2971800" indent="-228600" algn="l" rtl="0" fontAlgn="base">
        <a:spcBef>
          <a:spcPct val="20000"/>
        </a:spcBef>
        <a:spcAft>
          <a:spcPct val="0"/>
        </a:spcAft>
        <a:buChar char="»"/>
        <a:defRPr sz="2000" i="1">
          <a:solidFill>
            <a:schemeClr val="tx1"/>
          </a:solidFill>
          <a:latin typeface="+mn-lt"/>
        </a:defRPr>
      </a:lvl7pPr>
      <a:lvl8pPr marL="3429000" indent="-228600" algn="l" rtl="0" fontAlgn="base">
        <a:spcBef>
          <a:spcPct val="20000"/>
        </a:spcBef>
        <a:spcAft>
          <a:spcPct val="0"/>
        </a:spcAft>
        <a:buChar char="»"/>
        <a:defRPr sz="2000" i="1">
          <a:solidFill>
            <a:schemeClr val="tx1"/>
          </a:solidFill>
          <a:latin typeface="+mn-lt"/>
        </a:defRPr>
      </a:lvl8pPr>
      <a:lvl9pPr marL="3886200" indent="-228600" algn="l" rtl="0" fontAlgn="base">
        <a:spcBef>
          <a:spcPct val="20000"/>
        </a:spcBef>
        <a:spcAft>
          <a:spcPct val="0"/>
        </a:spcAft>
        <a:buChar char="»"/>
        <a:defRPr sz="2000" i="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52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C1976C8-5F26-4083-894B-C9832B3BC4A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1143000" y="2416175"/>
            <a:ext cx="7772400" cy="1470025"/>
          </a:xfrm>
        </p:spPr>
        <p:txBody>
          <a:bodyPr/>
          <a:lstStyle/>
          <a:p>
            <a:pPr algn="ctr"/>
            <a:r>
              <a:rPr lang="en-US" sz="7200" b="0" dirty="0">
                <a:ln>
                  <a:solidFill>
                    <a:schemeClr val="bg1"/>
                  </a:solidFill>
                </a:ln>
              </a:rPr>
              <a:t>LESSON #2</a:t>
            </a:r>
            <a:br>
              <a:rPr lang="en-US" sz="7200" b="0" dirty="0">
                <a:ln>
                  <a:solidFill>
                    <a:schemeClr val="bg1"/>
                  </a:solidFill>
                </a:ln>
              </a:rPr>
            </a:br>
            <a:r>
              <a:rPr lang="en-US" sz="7200" b="0" dirty="0">
                <a:ln>
                  <a:solidFill>
                    <a:schemeClr val="bg1"/>
                  </a:solidFill>
                </a:ln>
              </a:rPr>
              <a:t>DANIEL 2</a:t>
            </a:r>
          </a:p>
        </p:txBody>
      </p:sp>
      <p:sp>
        <p:nvSpPr>
          <p:cNvPr id="54275" name="Rectangle 3"/>
          <p:cNvSpPr>
            <a:spLocks noGrp="1" noChangeArrowheads="1"/>
          </p:cNvSpPr>
          <p:nvPr>
            <p:ph type="subTitle" idx="1"/>
          </p:nvPr>
        </p:nvSpPr>
        <p:spPr>
          <a:xfrm>
            <a:off x="1143000" y="4267200"/>
            <a:ext cx="7086600" cy="838200"/>
          </a:xfrm>
        </p:spPr>
        <p:txBody>
          <a:bodyPr/>
          <a:lstStyle/>
          <a:p>
            <a:r>
              <a:rPr lang="en-GB" sz="3600">
                <a:effectLst>
                  <a:glow rad="101600">
                    <a:schemeClr val="bg1">
                      <a:alpha val="60000"/>
                    </a:schemeClr>
                  </a:glow>
                </a:effectLst>
              </a:rPr>
              <a:t>Key Text: Psalm 119:105</a:t>
            </a:r>
            <a:endParaRPr lang="en-US" sz="3600">
              <a:effectLst>
                <a:glow rad="101600">
                  <a:schemeClr val="bg1">
                    <a:alpha val="60000"/>
                  </a:schemeClr>
                </a:glo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2438400" y="457200"/>
            <a:ext cx="6705600" cy="1143000"/>
          </a:xfrm>
        </p:spPr>
        <p:txBody>
          <a:bodyPr/>
          <a:lstStyle/>
          <a:p>
            <a:r>
              <a:rPr lang="en-US" sz="3600"/>
              <a:t>Let us take a closer look at this chapter which has to do with history.  </a:t>
            </a:r>
            <a:r>
              <a:rPr lang="en-US" sz="3600">
                <a:solidFill>
                  <a:schemeClr val="bg1"/>
                </a:solidFill>
              </a:rPr>
              <a:t>Daniel 2:3-5, 31-35, 36-45.</a:t>
            </a:r>
          </a:p>
        </p:txBody>
      </p:sp>
      <p:sp>
        <p:nvSpPr>
          <p:cNvPr id="57347" name="Rectangle 3"/>
          <p:cNvSpPr>
            <a:spLocks noGrp="1" noChangeArrowheads="1"/>
          </p:cNvSpPr>
          <p:nvPr>
            <p:ph type="body" idx="1"/>
          </p:nvPr>
        </p:nvSpPr>
        <p:spPr/>
        <p:txBody>
          <a:bodyPr/>
          <a:lstStyle/>
          <a:p>
            <a:r>
              <a:rPr lang="en-GB" sz="4000" i="0">
                <a:solidFill>
                  <a:srgbClr val="1C05C3"/>
                </a:solidFill>
              </a:rPr>
              <a:t>POINTS TO EMPHASIZE:</a:t>
            </a:r>
          </a:p>
          <a:p>
            <a:pPr lvl="1"/>
            <a:r>
              <a:rPr lang="en-GB" sz="3600" i="0"/>
              <a:t>Then a Stone, cut out without hands, struck the image on its 	feet and broke it into peices.  The Stone then filled the whole earth.</a:t>
            </a:r>
          </a:p>
          <a:p>
            <a:pPr lvl="1"/>
            <a:r>
              <a:rPr lang="en-GB" sz="3600" i="0"/>
              <a:t>Daniel interpreted the dream.</a:t>
            </a:r>
          </a:p>
          <a:p>
            <a:pPr lvl="1"/>
            <a:r>
              <a:rPr lang="en-GB" sz="3600" i="0" u="sng"/>
              <a:t>Babylon </a:t>
            </a:r>
            <a:r>
              <a:rPr lang="en-GB" sz="3600" i="0"/>
              <a:t>was the head of gold (verse 38) and ruled the world from 605 to 539 B.C.</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2438400" y="457200"/>
            <a:ext cx="6705600" cy="1143000"/>
          </a:xfrm>
        </p:spPr>
        <p:txBody>
          <a:bodyPr/>
          <a:lstStyle/>
          <a:p>
            <a:r>
              <a:rPr lang="en-US" sz="3600"/>
              <a:t>Let us take a closer look at this chapter which has to do with history.  </a:t>
            </a:r>
            <a:r>
              <a:rPr lang="en-US" sz="3600">
                <a:solidFill>
                  <a:schemeClr val="bg1"/>
                </a:solidFill>
              </a:rPr>
              <a:t>Daniel 2:3-5, 31-35, 36-45.</a:t>
            </a:r>
          </a:p>
        </p:txBody>
      </p:sp>
      <p:sp>
        <p:nvSpPr>
          <p:cNvPr id="58371" name="Rectangle 3"/>
          <p:cNvSpPr>
            <a:spLocks noGrp="1" noChangeArrowheads="1"/>
          </p:cNvSpPr>
          <p:nvPr>
            <p:ph type="body" idx="1"/>
          </p:nvPr>
        </p:nvSpPr>
        <p:spPr>
          <a:xfrm>
            <a:off x="152400" y="2133600"/>
            <a:ext cx="8839200" cy="4525963"/>
          </a:xfrm>
        </p:spPr>
        <p:txBody>
          <a:bodyPr/>
          <a:lstStyle/>
          <a:p>
            <a:r>
              <a:rPr lang="en-GB" sz="4000" i="0">
                <a:solidFill>
                  <a:srgbClr val="1C05C3"/>
                </a:solidFill>
              </a:rPr>
              <a:t>POINTS TO EMPHASIZE:</a:t>
            </a:r>
          </a:p>
          <a:p>
            <a:pPr lvl="1"/>
            <a:r>
              <a:rPr lang="en-GB" sz="3600" i="0"/>
              <a:t>Then followed three successive kingdoms to Babylon, each one inferior to its predecessor.</a:t>
            </a:r>
          </a:p>
          <a:p>
            <a:pPr lvl="1"/>
            <a:r>
              <a:rPr lang="en-GB" sz="3600" i="0"/>
              <a:t>History tells us that these kingdoms were Medo-Persia, which ruled the world from 539 to 331 B.C.; Greece, which was in power from 331 to 168 B.C.; and Rome which ruled from 168 B.C. to A.D. 476.</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2438400" y="457200"/>
            <a:ext cx="6705600" cy="1143000"/>
          </a:xfrm>
        </p:spPr>
        <p:txBody>
          <a:bodyPr/>
          <a:lstStyle/>
          <a:p>
            <a:r>
              <a:rPr lang="en-US" sz="3600"/>
              <a:t>Let us take a closer look at this chapter which has to do with history.  </a:t>
            </a:r>
            <a:r>
              <a:rPr lang="en-US" sz="3600">
                <a:solidFill>
                  <a:schemeClr val="bg1"/>
                </a:solidFill>
              </a:rPr>
              <a:t>Daniel 2:3-5, 31-35, 36-45.</a:t>
            </a:r>
          </a:p>
        </p:txBody>
      </p:sp>
      <p:sp>
        <p:nvSpPr>
          <p:cNvPr id="59395" name="Rectangle 3"/>
          <p:cNvSpPr>
            <a:spLocks noGrp="1" noChangeArrowheads="1"/>
          </p:cNvSpPr>
          <p:nvPr>
            <p:ph type="body" idx="1"/>
          </p:nvPr>
        </p:nvSpPr>
        <p:spPr>
          <a:xfrm>
            <a:off x="152400" y="2133600"/>
            <a:ext cx="8839200" cy="4525963"/>
          </a:xfrm>
        </p:spPr>
        <p:txBody>
          <a:bodyPr/>
          <a:lstStyle/>
          <a:p>
            <a:r>
              <a:rPr lang="en-GB" sz="4000" i="0">
                <a:solidFill>
                  <a:srgbClr val="1C05C3"/>
                </a:solidFill>
              </a:rPr>
              <a:t>POINTS TO EMPHASIZE:</a:t>
            </a:r>
          </a:p>
          <a:p>
            <a:pPr lvl="1"/>
            <a:r>
              <a:rPr lang="en-GB" sz="3600" i="0"/>
              <a:t>Since A.D. 476, various powers have developed and have been partly strong and partly broken or partly weak.</a:t>
            </a:r>
          </a:p>
          <a:p>
            <a:pPr lvl="1"/>
            <a:r>
              <a:rPr lang="en-GB" sz="3600" i="0"/>
              <a:t>Basically, this chapter teaches us that there will be four—and only four—universal kingdoms.  No more, no less.  Then God will set up His Kingdom, which will last forever.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590800" y="457200"/>
            <a:ext cx="6400800" cy="1143000"/>
          </a:xfrm>
        </p:spPr>
        <p:txBody>
          <a:bodyPr/>
          <a:lstStyle/>
          <a:p>
            <a:r>
              <a:rPr lang="en-US" sz="4800"/>
              <a:t>When will this prophecy reach its fulfillment?  Let us turn to </a:t>
            </a:r>
            <a:r>
              <a:rPr lang="en-US" sz="4800">
                <a:solidFill>
                  <a:schemeClr val="bg1"/>
                </a:solidFill>
              </a:rPr>
              <a:t>Matthew 25:31.</a:t>
            </a:r>
          </a:p>
        </p:txBody>
      </p:sp>
      <p:sp>
        <p:nvSpPr>
          <p:cNvPr id="36867" name="Rectangle 3"/>
          <p:cNvSpPr>
            <a:spLocks noGrp="1" noChangeArrowheads="1"/>
          </p:cNvSpPr>
          <p:nvPr>
            <p:ph type="body" idx="1"/>
          </p:nvPr>
        </p:nvSpPr>
        <p:spPr/>
        <p:txBody>
          <a:bodyPr/>
          <a:lstStyle/>
          <a:p>
            <a:r>
              <a:rPr lang="en-GB" sz="4000" i="0">
                <a:solidFill>
                  <a:srgbClr val="1C05C3"/>
                </a:solidFill>
              </a:rPr>
              <a:t>POINT TO EMPHASIZE:</a:t>
            </a:r>
          </a:p>
          <a:p>
            <a:pPr lvl="1"/>
            <a:r>
              <a:rPr lang="en-GB" sz="3600" i="0"/>
              <a:t>This prophecy is fulfilled when Christ comes the second time.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590800" y="457200"/>
            <a:ext cx="6400800" cy="1143000"/>
          </a:xfrm>
        </p:spPr>
        <p:txBody>
          <a:bodyPr/>
          <a:lstStyle/>
          <a:p>
            <a:r>
              <a:rPr lang="en-US" sz="4800"/>
              <a:t>Who only will enter God’s kingdom?  Our last text is </a:t>
            </a:r>
            <a:r>
              <a:rPr lang="en-US" sz="4800">
                <a:solidFill>
                  <a:schemeClr val="bg1"/>
                </a:solidFill>
              </a:rPr>
              <a:t>Matthew 7:21.</a:t>
            </a:r>
            <a:r>
              <a:rPr lang="en-US" sz="4800"/>
              <a:t>  </a:t>
            </a:r>
          </a:p>
        </p:txBody>
      </p:sp>
      <p:sp>
        <p:nvSpPr>
          <p:cNvPr id="39939" name="Rectangle 3"/>
          <p:cNvSpPr>
            <a:spLocks noGrp="1" noChangeArrowheads="1"/>
          </p:cNvSpPr>
          <p:nvPr>
            <p:ph type="body" idx="1"/>
          </p:nvPr>
        </p:nvSpPr>
        <p:spPr/>
        <p:txBody>
          <a:bodyPr/>
          <a:lstStyle/>
          <a:p>
            <a:r>
              <a:rPr lang="en-GB" sz="4000" i="0">
                <a:solidFill>
                  <a:srgbClr val="1C05C3"/>
                </a:solidFill>
              </a:rPr>
              <a:t>POINTS TO EMPHASIZE:</a:t>
            </a:r>
          </a:p>
          <a:p>
            <a:pPr lvl="1"/>
            <a:r>
              <a:rPr lang="en-GB" sz="3600" i="0"/>
              <a:t>Not everyone who professes Christianity will be saved.</a:t>
            </a:r>
          </a:p>
          <a:p>
            <a:pPr lvl="1"/>
            <a:r>
              <a:rPr lang="en-GB" sz="3600" i="0"/>
              <a:t>Only those who obey God will enter His Kingdom.</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590800" y="457200"/>
            <a:ext cx="6400800" cy="1143000"/>
          </a:xfrm>
        </p:spPr>
        <p:txBody>
          <a:bodyPr/>
          <a:lstStyle/>
          <a:p>
            <a:r>
              <a:rPr lang="en-US" sz="6600"/>
              <a:t>APPEAL:</a:t>
            </a:r>
          </a:p>
        </p:txBody>
      </p:sp>
      <p:sp>
        <p:nvSpPr>
          <p:cNvPr id="45059" name="Rectangle 3"/>
          <p:cNvSpPr>
            <a:spLocks noGrp="1" noChangeArrowheads="1"/>
          </p:cNvSpPr>
          <p:nvPr>
            <p:ph type="body" idx="1"/>
          </p:nvPr>
        </p:nvSpPr>
        <p:spPr/>
        <p:txBody>
          <a:bodyPr/>
          <a:lstStyle/>
          <a:p>
            <a:r>
              <a:rPr lang="en-GB" sz="3600" i="0"/>
              <a:t>Just as surely as the first four, and only four, universal kingdoms came to pass—exactly as predicted—so we may have certainty that the last event, God’s setting up of His everlasting Kingdom, will also be fulfilled.  I, personally, want to be a part of that Kingdom.  Don’t you?</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2590800" y="457200"/>
            <a:ext cx="6400800" cy="1143000"/>
          </a:xfrm>
        </p:spPr>
        <p:txBody>
          <a:bodyPr/>
          <a:lstStyle/>
          <a:p>
            <a:r>
              <a:rPr lang="en-US" sz="7200"/>
              <a:t>PRAYER:</a:t>
            </a:r>
          </a:p>
        </p:txBody>
      </p:sp>
      <p:sp>
        <p:nvSpPr>
          <p:cNvPr id="47107" name="Rectangle 3"/>
          <p:cNvSpPr>
            <a:spLocks noGrp="1" noChangeArrowheads="1"/>
          </p:cNvSpPr>
          <p:nvPr>
            <p:ph type="body" idx="1"/>
          </p:nvPr>
        </p:nvSpPr>
        <p:spPr/>
        <p:txBody>
          <a:bodyPr/>
          <a:lstStyle/>
          <a:p>
            <a:r>
              <a:rPr lang="en-GB" sz="3600" i="0"/>
              <a:t>Thank God for the sure word of prophecy which gives confidence in His Word.</a:t>
            </a:r>
          </a:p>
          <a:p>
            <a:r>
              <a:rPr lang="en-GB" sz="3600" i="0"/>
              <a:t>Thank God for His wonderful love in telling us not only where this world has been, but where it is going so that we may be part of that kingdom.</a:t>
            </a:r>
          </a:p>
          <a:p>
            <a:r>
              <a:rPr lang="en-GB" sz="3600" i="0"/>
              <a:t>Pray for the needs of the family.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590800" y="457200"/>
            <a:ext cx="6400800" cy="1143000"/>
          </a:xfrm>
        </p:spPr>
        <p:txBody>
          <a:bodyPr/>
          <a:lstStyle/>
          <a:p>
            <a:r>
              <a:rPr lang="en-US" sz="6600"/>
              <a:t>PROJECTION: </a:t>
            </a:r>
          </a:p>
        </p:txBody>
      </p:sp>
      <p:sp>
        <p:nvSpPr>
          <p:cNvPr id="51203" name="Rectangle 3"/>
          <p:cNvSpPr>
            <a:spLocks noGrp="1" noChangeArrowheads="1"/>
          </p:cNvSpPr>
          <p:nvPr>
            <p:ph type="body" idx="1"/>
          </p:nvPr>
        </p:nvSpPr>
        <p:spPr/>
        <p:txBody>
          <a:bodyPr/>
          <a:lstStyle/>
          <a:p>
            <a:r>
              <a:rPr lang="en-GB" sz="4400" i="0"/>
              <a:t>Next week we shall discuss together the signs of the event which herald the setting up of God’s kingdom—the Signs of Christ’s Second Coming.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590800" y="381000"/>
            <a:ext cx="6400800" cy="1143000"/>
          </a:xfrm>
        </p:spPr>
        <p:txBody>
          <a:bodyPr/>
          <a:lstStyle/>
          <a:p>
            <a:r>
              <a:rPr lang="en-US" sz="5400"/>
              <a:t>LESSON #2—DANIEL 2</a:t>
            </a:r>
          </a:p>
        </p:txBody>
      </p:sp>
      <p:sp>
        <p:nvSpPr>
          <p:cNvPr id="2051" name="Rectangle 3"/>
          <p:cNvSpPr>
            <a:spLocks noGrp="1" noChangeArrowheads="1"/>
          </p:cNvSpPr>
          <p:nvPr>
            <p:ph type="body" idx="1"/>
          </p:nvPr>
        </p:nvSpPr>
        <p:spPr/>
        <p:txBody>
          <a:bodyPr/>
          <a:lstStyle/>
          <a:p>
            <a:r>
              <a:rPr lang="en-GB" sz="4000" i="0" dirty="0">
                <a:solidFill>
                  <a:srgbClr val="1C05C3"/>
                </a:solidFill>
              </a:rPr>
              <a:t>Key Text: Psalm 119:105--</a:t>
            </a:r>
            <a:r>
              <a:rPr lang="en-GB" sz="4000" i="0" dirty="0"/>
              <a:t>“</a:t>
            </a:r>
            <a:r>
              <a:rPr lang="en-US" sz="4000" i="0" dirty="0"/>
              <a:t>Thy word is a lamp unto my feet, and a light unto my path.”</a:t>
            </a:r>
          </a:p>
          <a:p>
            <a:r>
              <a:rPr lang="en-GB" sz="4000" i="0" dirty="0"/>
              <a:t>PRAYER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590800" y="457200"/>
            <a:ext cx="6400800" cy="1143000"/>
          </a:xfrm>
        </p:spPr>
        <p:txBody>
          <a:bodyPr/>
          <a:lstStyle/>
          <a:p>
            <a:r>
              <a:rPr lang="en-US" sz="7200"/>
              <a:t>REVIEW</a:t>
            </a:r>
          </a:p>
        </p:txBody>
      </p:sp>
      <p:sp>
        <p:nvSpPr>
          <p:cNvPr id="5123" name="Rectangle 3"/>
          <p:cNvSpPr>
            <a:spLocks noGrp="1" noChangeArrowheads="1"/>
          </p:cNvSpPr>
          <p:nvPr>
            <p:ph type="body" idx="1"/>
          </p:nvPr>
        </p:nvSpPr>
        <p:spPr/>
        <p:txBody>
          <a:bodyPr/>
          <a:lstStyle/>
          <a:p>
            <a:r>
              <a:rPr lang="en-GB" sz="4400" i="0"/>
              <a:t>Last week we discovered that all the Scriptures are inspired by God and that they reveal the Plan of Salvation through Christ.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590800" y="457200"/>
            <a:ext cx="6400800" cy="1143000"/>
          </a:xfrm>
        </p:spPr>
        <p:txBody>
          <a:bodyPr/>
          <a:lstStyle/>
          <a:p>
            <a:r>
              <a:rPr lang="en-US" sz="6600"/>
              <a:t>INTRODUCTION:</a:t>
            </a:r>
          </a:p>
        </p:txBody>
      </p:sp>
      <p:sp>
        <p:nvSpPr>
          <p:cNvPr id="7171" name="Rectangle 3"/>
          <p:cNvSpPr>
            <a:spLocks noGrp="1" noChangeArrowheads="1"/>
          </p:cNvSpPr>
          <p:nvPr>
            <p:ph type="body" idx="1"/>
          </p:nvPr>
        </p:nvSpPr>
        <p:spPr/>
        <p:txBody>
          <a:bodyPr/>
          <a:lstStyle/>
          <a:p>
            <a:r>
              <a:rPr lang="en-GB" sz="4000" i="0" dirty="0"/>
              <a:t>This week we shall </a:t>
            </a:r>
            <a:r>
              <a:rPr lang="en-GB" sz="4000" i="0" dirty="0" smtClean="0"/>
              <a:t>find out </a:t>
            </a:r>
            <a:r>
              <a:rPr lang="en-GB" sz="4000" i="0" dirty="0"/>
              <a:t>what guidance may be obtained from a study of the Scripture. Our first text is </a:t>
            </a:r>
            <a:r>
              <a:rPr lang="en-GB" sz="4000" i="0" dirty="0">
                <a:solidFill>
                  <a:srgbClr val="1C05C3"/>
                </a:solidFill>
              </a:rPr>
              <a:t>Psalm 119:105.</a:t>
            </a:r>
          </a:p>
          <a:p>
            <a:r>
              <a:rPr lang="en-GB" sz="4000" i="0" dirty="0">
                <a:solidFill>
                  <a:srgbClr val="1C05C3"/>
                </a:solidFill>
              </a:rPr>
              <a:t>Points to Emphasize:</a:t>
            </a:r>
          </a:p>
          <a:p>
            <a:pPr lvl="1"/>
            <a:r>
              <a:rPr lang="en-GB" sz="3200" i="0" dirty="0"/>
              <a:t>God’s Word illuminates the Christian’s pathway.</a:t>
            </a:r>
          </a:p>
          <a:p>
            <a:endParaRPr lang="en-GB" sz="4000" i="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590800" y="457200"/>
            <a:ext cx="6400800" cy="1143000"/>
          </a:xfrm>
        </p:spPr>
        <p:txBody>
          <a:bodyPr/>
          <a:lstStyle/>
          <a:p>
            <a:r>
              <a:rPr lang="en-US" sz="4800"/>
              <a:t>What has God given to us to guide us in this age?  </a:t>
            </a:r>
            <a:br>
              <a:rPr lang="en-US" sz="4800"/>
            </a:br>
            <a:r>
              <a:rPr lang="en-US" sz="4800">
                <a:solidFill>
                  <a:schemeClr val="bg1"/>
                </a:solidFill>
              </a:rPr>
              <a:t>2 Peter 1:19.</a:t>
            </a:r>
          </a:p>
        </p:txBody>
      </p:sp>
      <p:sp>
        <p:nvSpPr>
          <p:cNvPr id="11267" name="Rectangle 3"/>
          <p:cNvSpPr>
            <a:spLocks noGrp="1" noChangeArrowheads="1"/>
          </p:cNvSpPr>
          <p:nvPr>
            <p:ph type="body" idx="1"/>
          </p:nvPr>
        </p:nvSpPr>
        <p:spPr/>
        <p:txBody>
          <a:bodyPr/>
          <a:lstStyle/>
          <a:p>
            <a:r>
              <a:rPr lang="en-GB" sz="4000" i="0">
                <a:solidFill>
                  <a:srgbClr val="1C05C3"/>
                </a:solidFill>
              </a:rPr>
              <a:t>POINTS TO EMPHASIZE:</a:t>
            </a:r>
          </a:p>
          <a:p>
            <a:pPr lvl="1"/>
            <a:r>
              <a:rPr lang="en-GB" sz="3600" i="0"/>
              <a:t>We would do well to heed the sure word of prophecy.</a:t>
            </a:r>
          </a:p>
          <a:p>
            <a:pPr lvl="1"/>
            <a:r>
              <a:rPr lang="en-GB" sz="3600" i="0"/>
              <a:t>Prophecy is as a light in a dark place—it helps illuminate our understanding.</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590800" y="381000"/>
            <a:ext cx="6553200" cy="1143000"/>
          </a:xfrm>
        </p:spPr>
        <p:txBody>
          <a:bodyPr/>
          <a:lstStyle/>
          <a:p>
            <a:r>
              <a:rPr lang="en-US" sz="4000"/>
              <a:t>Through what agents does God communicate His secrets to mankind? </a:t>
            </a:r>
            <a:r>
              <a:rPr lang="en-US" sz="4000">
                <a:solidFill>
                  <a:schemeClr val="bg1"/>
                </a:solidFill>
              </a:rPr>
              <a:t>Amos 3:7.</a:t>
            </a:r>
          </a:p>
        </p:txBody>
      </p:sp>
      <p:sp>
        <p:nvSpPr>
          <p:cNvPr id="15363" name="Rectangle 3"/>
          <p:cNvSpPr>
            <a:spLocks noGrp="1" noChangeArrowheads="1"/>
          </p:cNvSpPr>
          <p:nvPr>
            <p:ph type="body" idx="1"/>
          </p:nvPr>
        </p:nvSpPr>
        <p:spPr/>
        <p:txBody>
          <a:bodyPr/>
          <a:lstStyle/>
          <a:p>
            <a:r>
              <a:rPr lang="en-GB" sz="4000" i="0">
                <a:solidFill>
                  <a:srgbClr val="1C05C3"/>
                </a:solidFill>
              </a:rPr>
              <a:t>POINT TO EMPHASIZE:  </a:t>
            </a:r>
          </a:p>
          <a:p>
            <a:pPr lvl="1"/>
            <a:r>
              <a:rPr lang="en-GB" sz="3600" i="0"/>
              <a:t>God reveals His secrets to His servants, the prophets, who in turn share these with us.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590800" y="457200"/>
            <a:ext cx="6400800" cy="1143000"/>
          </a:xfrm>
        </p:spPr>
        <p:txBody>
          <a:bodyPr/>
          <a:lstStyle/>
          <a:p>
            <a:r>
              <a:rPr lang="en-US" sz="4000"/>
              <a:t>Which prophetic book did Jesus tell His followers to read and understand? </a:t>
            </a:r>
            <a:r>
              <a:rPr lang="en-US" sz="4000">
                <a:solidFill>
                  <a:schemeClr val="bg1"/>
                </a:solidFill>
              </a:rPr>
              <a:t>Matthew 24:15</a:t>
            </a:r>
          </a:p>
        </p:txBody>
      </p:sp>
      <p:sp>
        <p:nvSpPr>
          <p:cNvPr id="18435" name="Rectangle 3"/>
          <p:cNvSpPr>
            <a:spLocks noGrp="1" noChangeArrowheads="1"/>
          </p:cNvSpPr>
          <p:nvPr>
            <p:ph type="body" idx="1"/>
          </p:nvPr>
        </p:nvSpPr>
        <p:spPr/>
        <p:txBody>
          <a:bodyPr/>
          <a:lstStyle/>
          <a:p>
            <a:r>
              <a:rPr lang="en-GB" sz="4400" i="0">
                <a:solidFill>
                  <a:srgbClr val="1C05C3"/>
                </a:solidFill>
              </a:rPr>
              <a:t>POINT TO EMPHASIZE:</a:t>
            </a:r>
          </a:p>
          <a:p>
            <a:pPr lvl="1"/>
            <a:r>
              <a:rPr lang="en-GB" sz="4000" i="0"/>
              <a:t>Jesus says it is important to read and understand the book of </a:t>
            </a:r>
            <a:r>
              <a:rPr lang="en-GB" sz="4000" i="0" u="sng"/>
              <a:t>Daniel</a:t>
            </a:r>
            <a:r>
              <a:rPr lang="en-GB" sz="4000" i="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590800" y="457200"/>
            <a:ext cx="6400800" cy="1143000"/>
          </a:xfrm>
        </p:spPr>
        <p:txBody>
          <a:bodyPr/>
          <a:lstStyle/>
          <a:p>
            <a:r>
              <a:rPr lang="en-US" sz="4400"/>
              <a:t>Why should this book be of interest to us?  Let us turn to </a:t>
            </a:r>
            <a:r>
              <a:rPr lang="en-US" sz="4400">
                <a:solidFill>
                  <a:schemeClr val="bg1"/>
                </a:solidFill>
              </a:rPr>
              <a:t>Daniel 2:28</a:t>
            </a:r>
            <a:r>
              <a:rPr lang="en-US" sz="4400"/>
              <a:t> and see.</a:t>
            </a:r>
          </a:p>
        </p:txBody>
      </p:sp>
      <p:sp>
        <p:nvSpPr>
          <p:cNvPr id="21507" name="Rectangle 3"/>
          <p:cNvSpPr>
            <a:spLocks noGrp="1" noChangeArrowheads="1"/>
          </p:cNvSpPr>
          <p:nvPr>
            <p:ph type="body" idx="1"/>
          </p:nvPr>
        </p:nvSpPr>
        <p:spPr/>
        <p:txBody>
          <a:bodyPr/>
          <a:lstStyle/>
          <a:p>
            <a:r>
              <a:rPr lang="en-GB" sz="4000" i="0">
                <a:solidFill>
                  <a:srgbClr val="1C05C3"/>
                </a:solidFill>
              </a:rPr>
              <a:t>POINT TO EMPHASIZE:</a:t>
            </a:r>
          </a:p>
          <a:p>
            <a:pPr lvl="1"/>
            <a:r>
              <a:rPr lang="en-GB" sz="3600" i="0"/>
              <a:t>This Book of Daniel describes the latter days—that is, the time just before the end of the world.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438400" y="457200"/>
            <a:ext cx="6705600" cy="1143000"/>
          </a:xfrm>
        </p:spPr>
        <p:txBody>
          <a:bodyPr/>
          <a:lstStyle/>
          <a:p>
            <a:r>
              <a:rPr lang="en-US" sz="3600"/>
              <a:t>Let us take a closer look at this chapter which has to do with history.  </a:t>
            </a:r>
            <a:r>
              <a:rPr lang="en-US" sz="3600">
                <a:solidFill>
                  <a:schemeClr val="bg1"/>
                </a:solidFill>
              </a:rPr>
              <a:t>Daniel 2:3-5, 31-35, 36-45.</a:t>
            </a:r>
          </a:p>
        </p:txBody>
      </p:sp>
      <p:sp>
        <p:nvSpPr>
          <p:cNvPr id="24579" name="Rectangle 3"/>
          <p:cNvSpPr>
            <a:spLocks noGrp="1" noChangeArrowheads="1"/>
          </p:cNvSpPr>
          <p:nvPr>
            <p:ph type="body" idx="1"/>
          </p:nvPr>
        </p:nvSpPr>
        <p:spPr>
          <a:xfrm>
            <a:off x="0" y="2209800"/>
            <a:ext cx="9144000" cy="4648200"/>
          </a:xfrm>
        </p:spPr>
        <p:txBody>
          <a:bodyPr/>
          <a:lstStyle/>
          <a:p>
            <a:pPr>
              <a:lnSpc>
                <a:spcPct val="90000"/>
              </a:lnSpc>
            </a:pPr>
            <a:r>
              <a:rPr lang="en-GB" sz="4000" i="0">
                <a:solidFill>
                  <a:srgbClr val="1C05C3"/>
                </a:solidFill>
              </a:rPr>
              <a:t>POINTS TO EMPHASIZE:</a:t>
            </a:r>
          </a:p>
          <a:p>
            <a:pPr lvl="1">
              <a:lnSpc>
                <a:spcPct val="90000"/>
              </a:lnSpc>
            </a:pPr>
            <a:r>
              <a:rPr lang="en-GB" sz="3600" i="0"/>
              <a:t>King Nebuchadnezzar had a dream, but he could not remember it.</a:t>
            </a:r>
          </a:p>
          <a:p>
            <a:pPr lvl="1">
              <a:lnSpc>
                <a:spcPct val="90000"/>
              </a:lnSpc>
            </a:pPr>
            <a:r>
              <a:rPr lang="en-GB" sz="3600" i="0"/>
              <a:t>Daniel revealed the dream.  </a:t>
            </a:r>
          </a:p>
          <a:p>
            <a:pPr lvl="1">
              <a:lnSpc>
                <a:spcPct val="90000"/>
              </a:lnSpc>
            </a:pPr>
            <a:r>
              <a:rPr lang="en-GB" sz="3600" i="0"/>
              <a:t>It was an image with a head of gold, breast and arms of silver, belly and thighs of brass, legs of iron, and feet with partly iron and partly clay.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w Cen MT Condensed Extra Bold"/>
        <a:ea typeface=""/>
        <a:cs typeface=""/>
      </a:majorFont>
      <a:minorFont>
        <a:latin typeface="Tw Cen MT Condensed Extra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57</TotalTime>
  <Words>752</Words>
  <Application>Microsoft Office PowerPoint</Application>
  <PresentationFormat>On-screen Show (4:3)</PresentationFormat>
  <Paragraphs>57</Paragraphs>
  <Slides>17</Slides>
  <Notes>0</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Default Design</vt:lpstr>
      <vt:lpstr>Custom Design</vt:lpstr>
      <vt:lpstr>LESSON #2 DANIEL 2</vt:lpstr>
      <vt:lpstr>LESSON #2—DANIEL 2</vt:lpstr>
      <vt:lpstr>REVIEW</vt:lpstr>
      <vt:lpstr>INTRODUCTION:</vt:lpstr>
      <vt:lpstr>What has God given to us to guide us in this age?   2 Peter 1:19.</vt:lpstr>
      <vt:lpstr>Through what agents does God communicate His secrets to mankind? Amos 3:7.</vt:lpstr>
      <vt:lpstr>Which prophetic book did Jesus tell His followers to read and understand? Matthew 24:15</vt:lpstr>
      <vt:lpstr>Why should this book be of interest to us?  Let us turn to Daniel 2:28 and see.</vt:lpstr>
      <vt:lpstr>Let us take a closer look at this chapter which has to do with history.  Daniel 2:3-5, 31-35, 36-45.</vt:lpstr>
      <vt:lpstr>Let us take a closer look at this chapter which has to do with history.  Daniel 2:3-5, 31-35, 36-45.</vt:lpstr>
      <vt:lpstr>Let us take a closer look at this chapter which has to do with history.  Daniel 2:3-5, 31-35, 36-45.</vt:lpstr>
      <vt:lpstr>Let us take a closer look at this chapter which has to do with history.  Daniel 2:3-5, 31-35, 36-45.</vt:lpstr>
      <vt:lpstr>When will this prophecy reach its fulfillment?  Let us turn to Matthew 25:31.</vt:lpstr>
      <vt:lpstr>Who only will enter God’s kingdom?  Our last text is Matthew 7:21.  </vt:lpstr>
      <vt:lpstr>APPEAL:</vt:lpstr>
      <vt:lpstr>PRAYER:</vt:lpstr>
      <vt:lpstr>PROJECTION: </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Alrica</dc:creator>
  <cp:lastModifiedBy>Joseph Smith</cp:lastModifiedBy>
  <cp:revision>9</cp:revision>
  <dcterms:created xsi:type="dcterms:W3CDTF">2009-06-18T01:23:48Z</dcterms:created>
  <dcterms:modified xsi:type="dcterms:W3CDTF">2009-07-09T12:07:28Z</dcterms:modified>
</cp:coreProperties>
</file>