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304" r:id="rId3"/>
    <p:sldId id="257" r:id="rId4"/>
    <p:sldId id="260" r:id="rId5"/>
    <p:sldId id="264" r:id="rId6"/>
    <p:sldId id="269" r:id="rId7"/>
    <p:sldId id="273" r:id="rId8"/>
    <p:sldId id="278" r:id="rId9"/>
    <p:sldId id="282" r:id="rId10"/>
    <p:sldId id="286" r:id="rId11"/>
    <p:sldId id="289" r:id="rId12"/>
    <p:sldId id="293" r:id="rId13"/>
    <p:sldId id="296" r:id="rId14"/>
    <p:sldId id="298" r:id="rId15"/>
    <p:sldId id="30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10F0F"/>
    <a:srgbClr val="F8AEAE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 userDrawn="1"/>
        </p:nvPicPr>
        <p:blipFill>
          <a:blip r:embed="rId3">
            <a:lum bright="53000" contrast="-54000"/>
          </a:blip>
          <a:srcRect l="1875" t="2500" r="78438" b="73750"/>
          <a:stretch>
            <a:fillRect/>
          </a:stretch>
        </p:blipFill>
        <p:spPr>
          <a:xfrm>
            <a:off x="0" y="-1"/>
            <a:ext cx="9144000" cy="7032171"/>
          </a:xfrm>
          <a:prstGeom prst="rect">
            <a:avLst/>
          </a:prstGeom>
        </p:spPr>
      </p:pic>
      <p:sp>
        <p:nvSpPr>
          <p:cNvPr id="552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39540-90AC-4CC2-920C-3EC38B4BA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828800"/>
            <a:ext cx="9144000" cy="36576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background.jpg"/>
          <p:cNvPicPr>
            <a:picLocks noChangeAspect="1"/>
          </p:cNvPicPr>
          <p:nvPr userDrawn="1"/>
        </p:nvPicPr>
        <p:blipFill>
          <a:blip r:embed="rId3"/>
          <a:srcRect l="1875" t="2500" r="78438" b="73750"/>
          <a:stretch>
            <a:fillRect/>
          </a:stretch>
        </p:blipFill>
        <p:spPr>
          <a:xfrm>
            <a:off x="381000" y="685800"/>
            <a:ext cx="3200400" cy="24612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53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492375"/>
            <a:ext cx="7772400" cy="1470025"/>
          </a:xfrm>
        </p:spPr>
        <p:txBody>
          <a:bodyPr/>
          <a:lstStyle>
            <a:lvl1pPr>
              <a:defRPr sz="5400">
                <a:ln w="19050">
                  <a:solidFill>
                    <a:schemeClr val="bg1"/>
                  </a:solidFill>
                </a:ln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438D1-9256-47CA-BF66-EBA1C41C4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7A300-A5FD-48E0-A802-C7D877AE0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04030-5754-464A-842C-B809B118B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359CF-8314-431E-ACE5-68F78492B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B1AB7-9275-48C7-9713-BD07CD1A0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133600"/>
            <a:ext cx="4343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343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53F79-60A2-4A2A-9E03-7659D4969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A8F8E-21CE-41E6-BCD5-489953968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4B429-0572-4C92-A5F8-C6A045C42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6132E-3B4E-4558-86F6-BDDEB0995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3468F-AB92-49E3-B7CB-C8D13FD49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 userDrawn="1"/>
        </p:nvPicPr>
        <p:blipFill>
          <a:blip r:embed="rId2">
            <a:lum bright="37000" contrast="-57000"/>
          </a:blip>
          <a:srcRect l="1875" t="2500" r="78438" b="73750"/>
          <a:stretch>
            <a:fillRect/>
          </a:stretch>
        </p:blipFill>
        <p:spPr>
          <a:xfrm>
            <a:off x="0" y="-1"/>
            <a:ext cx="9144000" cy="70321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27238"/>
            <a:ext cx="8839200" cy="4830762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ED56A-EDB5-4A17-BCB1-27CBF0A4B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905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background.jpg"/>
          <p:cNvPicPr>
            <a:picLocks noChangeAspect="1"/>
          </p:cNvPicPr>
          <p:nvPr userDrawn="1"/>
        </p:nvPicPr>
        <p:blipFill>
          <a:blip r:embed="rId2"/>
          <a:srcRect l="1875" t="2500" r="78438" b="73750"/>
          <a:stretch>
            <a:fillRect/>
          </a:stretch>
        </p:blipFill>
        <p:spPr>
          <a:xfrm>
            <a:off x="152400" y="152400"/>
            <a:ext cx="2113783" cy="1625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533400"/>
            <a:ext cx="6781800" cy="7921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A2847-5438-4057-81F9-CB9DCE347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F1C11-727B-4518-9795-45EEC2490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28600"/>
            <a:ext cx="2209800" cy="6430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77000" cy="6430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3194D-B145-4864-BE7C-4F9E481F4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E9391-D83C-46A2-B8F4-EAD463B26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510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510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5EBA0-A61C-41A7-A965-47F0176F7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03B9D-12A1-41BB-86B7-D2D19C324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1ED13-5F6B-4F2A-B865-D4CE0ABA1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428F5-0384-48F3-8797-19278D350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7743F-FC69-4633-8688-23005E6D4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1CEEB-905B-434A-B487-C410E4D21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510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8EFF1EB-FACB-4E46-8AC4-4505AB55B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533400"/>
            <a:ext cx="67818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ts val="2400"/>
        </a:spcBef>
        <a:spcAft>
          <a:spcPct val="0"/>
        </a:spcAft>
        <a:defRPr sz="4800">
          <a:ln w="12700">
            <a:solidFill>
              <a:schemeClr val="bg1"/>
            </a:solidFill>
          </a:ln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2pPr>
      <a:lvl3pPr algn="ctr" rtl="0" eaLnBrk="0" fontAlgn="base" hangingPunct="0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3pPr>
      <a:lvl4pPr algn="ctr" rtl="0" eaLnBrk="0" fontAlgn="base" hangingPunct="0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4pPr>
      <a:lvl5pPr algn="ctr" rtl="0" eaLnBrk="0" fontAlgn="base" hangingPunct="0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5pPr>
      <a:lvl6pPr marL="457200" algn="ctr" rtl="0" fontAlgn="base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6pPr>
      <a:lvl7pPr marL="914400" algn="ctr" rtl="0" fontAlgn="base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7pPr>
      <a:lvl8pPr marL="1371600" algn="ctr" rtl="0" fontAlgn="base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8pPr>
      <a:lvl9pPr marL="1828800" algn="ctr" rtl="0" fontAlgn="base">
        <a:spcBef>
          <a:spcPts val="2400"/>
        </a:spcBef>
        <a:spcAft>
          <a:spcPct val="0"/>
        </a:spcAft>
        <a:defRPr sz="4800">
          <a:solidFill>
            <a:srgbClr val="800000"/>
          </a:solidFill>
          <a:latin typeface="Tw Cen MT Condensed Extra Bold" pitchFamily="34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2200" y="228600"/>
            <a:ext cx="6324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2133600"/>
            <a:ext cx="8839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1F147F2-68A2-46BC-BF79-F2C5C3483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Tw Cen MT Condensed Extra Bol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733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dirty="0" smtClean="0"/>
              <a:t>LESSON #1- The Bible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/>
          <a:p>
            <a:pPr eaLnBrk="1" hangingPunct="1"/>
            <a:r>
              <a:rPr lang="en-GB" i="0" smtClean="0"/>
              <a:t>Key Text: </a:t>
            </a:r>
            <a:r>
              <a:rPr lang="en-GB" i="0" smtClean="0">
                <a:solidFill>
                  <a:srgbClr val="800000"/>
                </a:solidFill>
              </a:rPr>
              <a:t>2 Timothy 3:15, 16</a:t>
            </a:r>
            <a:endParaRPr lang="en-US" i="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POINTS TO EMPHASIZE:</a:t>
            </a:r>
          </a:p>
          <a:p>
            <a:pPr lvl="1" eaLnBrk="1" hangingPunct="1"/>
            <a:r>
              <a:rPr lang="en-GB" sz="3600" smtClean="0"/>
              <a:t>The Scriptures testify of Jesus.</a:t>
            </a:r>
          </a:p>
          <a:p>
            <a:pPr lvl="1" eaLnBrk="1" hangingPunct="1"/>
            <a:r>
              <a:rPr lang="en-GB" sz="3600" smtClean="0"/>
              <a:t>By accepting the Christ of the Scriptures we receive eternal life. 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Of whom do the Scriptures testify?  </a:t>
            </a:r>
            <a:r>
              <a:rPr lang="en-US" smtClean="0">
                <a:solidFill>
                  <a:schemeClr val="bg1"/>
                </a:solidFill>
              </a:rPr>
              <a:t>John 5:39</a:t>
            </a:r>
            <a:r>
              <a:rPr lang="en-US" smtClean="0"/>
              <a:t> tells 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 TO EMPHASIZE:</a:t>
            </a:r>
          </a:p>
          <a:p>
            <a:pPr lvl="1" eaLnBrk="1" hangingPunct="1"/>
            <a:r>
              <a:rPr lang="en-GB" sz="3600" smtClean="0"/>
              <a:t>If we truly desire to do God’s will, we will know which doctrines are from God and which are from men.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What does God promise us if we obey His will?  Our last text </a:t>
            </a:r>
            <a:r>
              <a:rPr lang="en-US" sz="4000" smtClean="0">
                <a:solidFill>
                  <a:schemeClr val="bg1"/>
                </a:solidFill>
              </a:rPr>
              <a:t>John 7:17</a:t>
            </a:r>
            <a:r>
              <a:rPr lang="en-US" sz="4000" smtClean="0"/>
              <a:t> answers this question.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/>
              <a:t>We can know what God wants us to do if we are willing to study His Words and follow His teachings.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smtClean="0"/>
              <a:t>APPEAL: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/>
              <a:t>Thank God for His Word which endures forever.</a:t>
            </a:r>
          </a:p>
          <a:p>
            <a:pPr eaLnBrk="1" hangingPunct="1"/>
            <a:r>
              <a:rPr lang="en-GB" sz="4000" i="0" smtClean="0"/>
              <a:t>Pray that we may have the courage to follow Christ’s teachings.</a:t>
            </a:r>
          </a:p>
          <a:p>
            <a:pPr eaLnBrk="1" hangingPunct="1"/>
            <a:r>
              <a:rPr lang="en-GB" sz="4000" i="0" smtClean="0"/>
              <a:t>Remember to pray for the needs of the family.</a:t>
            </a:r>
          </a:p>
          <a:p>
            <a:pPr eaLnBrk="1" hangingPunct="1"/>
            <a:endParaRPr lang="en-GB" sz="4000" i="0" smtClean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smtClean="0"/>
              <a:t>PRAYER: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/>
              <a:t>Next week we shall talk about one of the “proofs” of the Scriptures—prophecy.  </a:t>
            </a:r>
          </a:p>
          <a:p>
            <a:pPr eaLnBrk="1" hangingPunct="1"/>
            <a:r>
              <a:rPr lang="en-GB" sz="4000" i="0" smtClean="0"/>
              <a:t>We will be discussing primarily the second chapter of Daniel.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smtClean="0"/>
              <a:t>PROJECTION: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i="0" smtClean="0"/>
              <a:t>Key Text: </a:t>
            </a:r>
            <a:r>
              <a:rPr lang="en-GB" i="0" smtClean="0">
                <a:solidFill>
                  <a:srgbClr val="800000"/>
                </a:solidFill>
              </a:rPr>
              <a:t>2 Timothy 3:15, 16 </a:t>
            </a:r>
            <a:r>
              <a:rPr lang="en-GB" i="0" smtClean="0"/>
              <a:t>– “</a:t>
            </a:r>
            <a:r>
              <a:rPr lang="en-US" i="0" smtClean="0"/>
              <a:t>All scripture is given by inspiration of God, and is profitable for doctrine, for reproof, for correction, for instruction in righteousness: That the man of God may be perfect, thoroughly furnished unto all good works.”</a:t>
            </a:r>
            <a:endParaRPr lang="en-GB" i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dirty="0" smtClean="0"/>
              <a:t>LESSON #1- The Bible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3600" i="0" dirty="0" smtClean="0"/>
              <a:t>I am very happy that you have </a:t>
            </a:r>
            <a:r>
              <a:rPr lang="en-GB" sz="3600" i="0" dirty="0" smtClean="0"/>
              <a:t>decided for us </a:t>
            </a:r>
            <a:r>
              <a:rPr lang="en-GB" sz="3600" i="0" dirty="0" smtClean="0"/>
              <a:t>to study the Scriptures together.  I am confident that as we study, we are going to be richly blessed.</a:t>
            </a:r>
          </a:p>
          <a:p>
            <a:pPr eaLnBrk="1" hangingPunct="1"/>
            <a:r>
              <a:rPr lang="en-GB" sz="3600" i="0" dirty="0" smtClean="0"/>
              <a:t>Before we open God’s Word, let us pray.</a:t>
            </a:r>
          </a:p>
          <a:p>
            <a:pPr eaLnBrk="1" hangingPunct="1"/>
            <a:r>
              <a:rPr lang="en-GB" sz="3600" i="0" dirty="0" smtClean="0"/>
              <a:t>PRAYER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dirty="0" smtClean="0"/>
              <a:t>The Bible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839200" cy="4830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3000" i="0" dirty="0" smtClean="0"/>
              <a:t>Our first study will focus on the </a:t>
            </a:r>
            <a:r>
              <a:rPr lang="en-GB" sz="3000" i="0" u="sng" dirty="0" smtClean="0"/>
              <a:t>BIBLE</a:t>
            </a:r>
            <a:r>
              <a:rPr lang="en-GB" sz="3000" i="0" dirty="0" smtClean="0"/>
              <a:t>.  What is the purpose of the Scriptures?  For our first text, let us turn to </a:t>
            </a:r>
            <a:r>
              <a:rPr lang="en-GB" sz="3000" i="0" dirty="0" smtClean="0">
                <a:solidFill>
                  <a:srgbClr val="800000"/>
                </a:solidFill>
              </a:rPr>
              <a:t>2 Timothy 3:15, 16.</a:t>
            </a:r>
            <a:endParaRPr lang="en-GB" sz="3000" i="0" u="sng" dirty="0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3000" i="0" dirty="0" smtClean="0">
                <a:solidFill>
                  <a:srgbClr val="800000"/>
                </a:solidFill>
              </a:rPr>
              <a:t>POINTS TO EMPHASIZE: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000" dirty="0" smtClean="0"/>
              <a:t>The Scriptures make us wise unto salvation through Jesus Christ.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3000" dirty="0" smtClean="0"/>
              <a:t>All Scripture (both Old and New Testament) is inspired by God.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/>
              <a:t>Let us see if wee can discover a bit of background material on the Scriptures. </a:t>
            </a:r>
            <a:endParaRPr lang="en-GB" sz="3000" dirty="0" smtClean="0"/>
          </a:p>
          <a:p>
            <a:pPr lvl="1" eaLnBrk="1" hangingPunct="1">
              <a:lnSpc>
                <a:spcPct val="90000"/>
              </a:lnSpc>
            </a:pPr>
            <a:endParaRPr lang="en-GB" sz="3000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POINTS TO EMPHASIZE:</a:t>
            </a:r>
          </a:p>
          <a:p>
            <a:pPr lvl="1" eaLnBrk="1" hangingPunct="1"/>
            <a:r>
              <a:rPr lang="en-GB" sz="3600" smtClean="0"/>
              <a:t>Holy men of God wrote the Scriptures.</a:t>
            </a:r>
          </a:p>
          <a:p>
            <a:pPr lvl="1" eaLnBrk="1" hangingPunct="1"/>
            <a:r>
              <a:rPr lang="en-GB" sz="3600" smtClean="0"/>
              <a:t>These men of God spoke as they were moved, carried along, or guided by the Holy Spirit.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/>
              <a:t>Let us turn to </a:t>
            </a:r>
            <a:r>
              <a:rPr lang="en-US" sz="4400" smtClean="0">
                <a:solidFill>
                  <a:schemeClr val="bg1"/>
                </a:solidFill>
              </a:rPr>
              <a:t>2 Peter 1:21</a:t>
            </a:r>
            <a:r>
              <a:rPr lang="en-US" sz="4400" smtClean="0"/>
              <a:t> to find out who wrote the Bible.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POINTS TO EMPHASIZE:</a:t>
            </a:r>
          </a:p>
          <a:p>
            <a:pPr lvl="1" eaLnBrk="1" hangingPunct="1"/>
            <a:r>
              <a:rPr lang="en-GB" sz="3600" smtClean="0"/>
              <a:t>We are to study precept upon precept, line upon line, here a little, and there a little.</a:t>
            </a:r>
          </a:p>
          <a:p>
            <a:pPr lvl="1" eaLnBrk="1" hangingPunct="1"/>
            <a:r>
              <a:rPr lang="en-GB" sz="3600" smtClean="0"/>
              <a:t>This means that we must compare Scripture with Scripture.</a:t>
            </a:r>
          </a:p>
          <a:p>
            <a:pPr eaLnBrk="1" hangingPunct="1"/>
            <a:endParaRPr lang="en-GB" sz="4000" i="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are we encouraged to study Scriptures?  Let’s go to </a:t>
            </a:r>
            <a:r>
              <a:rPr lang="en-US" sz="4000" smtClean="0">
                <a:solidFill>
                  <a:schemeClr val="bg1"/>
                </a:solidFill>
              </a:rPr>
              <a:t>Isaiah 28:10.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 TO EMPHASIZE:</a:t>
            </a:r>
            <a:r>
              <a:rPr lang="en-GB" sz="4000" i="0" smtClean="0"/>
              <a:t>   </a:t>
            </a:r>
          </a:p>
          <a:p>
            <a:pPr lvl="1" eaLnBrk="1" hangingPunct="1"/>
            <a:r>
              <a:rPr lang="en-GB" sz="3600" smtClean="0"/>
              <a:t>The Word of God endures forever.</a:t>
            </a:r>
          </a:p>
          <a:p>
            <a:pPr lvl="1" eaLnBrk="1" hangingPunct="1"/>
            <a:r>
              <a:rPr lang="en-GB" sz="3600" smtClean="0"/>
              <a:t>Many who have tried to destroy God’s Word are dead and scarcely remembered, but God’s Word is still available to us today.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/>
              <a:t>How long does </a:t>
            </a:r>
            <a:r>
              <a:rPr lang="en-US" sz="4400" smtClean="0">
                <a:solidFill>
                  <a:schemeClr val="bg1"/>
                </a:solidFill>
              </a:rPr>
              <a:t>1 Peter 1:25</a:t>
            </a:r>
            <a:r>
              <a:rPr lang="en-US" sz="4400" smtClean="0"/>
              <a:t> say the Word of God endures?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POINTS TO EMPHASIZE:</a:t>
            </a:r>
          </a:p>
          <a:p>
            <a:pPr lvl="1" eaLnBrk="1" hangingPunct="1"/>
            <a:r>
              <a:rPr lang="en-GB" sz="3600" smtClean="0"/>
              <a:t>The Scriptures were written for our learning.</a:t>
            </a:r>
          </a:p>
          <a:p>
            <a:pPr lvl="1" eaLnBrk="1" hangingPunct="1"/>
            <a:r>
              <a:rPr lang="en-GB" sz="3600" smtClean="0"/>
              <a:t>They were written to give us hope.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/>
              <a:t>Why were the Scriptures written?  Turn with me to </a:t>
            </a:r>
            <a:r>
              <a:rPr lang="en-US" sz="4400" smtClean="0">
                <a:solidFill>
                  <a:schemeClr val="bg1"/>
                </a:solidFill>
              </a:rPr>
              <a:t>Romans 15:4.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4000" i="0" smtClean="0">
                <a:solidFill>
                  <a:srgbClr val="800000"/>
                </a:solidFill>
              </a:rPr>
              <a:t>POINT TO EMPHASIZE:</a:t>
            </a:r>
          </a:p>
          <a:p>
            <a:pPr lvl="1" eaLnBrk="1" hangingPunct="1"/>
            <a:r>
              <a:rPr lang="en-GB" sz="3600" smtClean="0"/>
              <a:t>When we study our Bibles, we are able to rightly divide the Word of truth—or we are able to rightly understand and explain the Word of God.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smtClean="0"/>
              <a:t>What is the result of studying the Scriptures?  </a:t>
            </a:r>
            <a:r>
              <a:rPr lang="en-US" sz="4400" smtClean="0">
                <a:solidFill>
                  <a:schemeClr val="bg1"/>
                </a:solidFill>
              </a:rPr>
              <a:t>2 Timothy 2:15</a:t>
            </a:r>
            <a:r>
              <a:rPr lang="en-US" sz="4400" smtClean="0"/>
              <a:t> gives the answer.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w Cen MT Condensed Extra Bold"/>
        <a:ea typeface=""/>
        <a:cs typeface=""/>
      </a:majorFont>
      <a:minorFont>
        <a:latin typeface="Tw Cen MT Condensed Extra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w Cen MT Condensed Extra Bold"/>
        <a:ea typeface=""/>
        <a:cs typeface=""/>
      </a:majorFont>
      <a:minorFont>
        <a:latin typeface="Tw Cen MT Condensed Extra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586</Words>
  <Application>Microsoft Office PowerPoint</Application>
  <PresentationFormat>On-screen Show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Custom Design</vt:lpstr>
      <vt:lpstr>LESSON #1- The Bible</vt:lpstr>
      <vt:lpstr>LESSON #1- The Bible</vt:lpstr>
      <vt:lpstr>The Bible</vt:lpstr>
      <vt:lpstr>INTRODUCTION</vt:lpstr>
      <vt:lpstr>Let us turn to 2 Peter 1:21 to find out who wrote the Bible.</vt:lpstr>
      <vt:lpstr>How are we encouraged to study Scriptures?  Let’s go to Isaiah 28:10.</vt:lpstr>
      <vt:lpstr>How long does 1 Peter 1:25 say the Word of God endures?</vt:lpstr>
      <vt:lpstr>Why were the Scriptures written?  Turn with me to Romans 15:4.</vt:lpstr>
      <vt:lpstr>What is the result of studying the Scriptures?  2 Timothy 2:15 gives the answer.</vt:lpstr>
      <vt:lpstr>Of whom do the Scriptures testify?  John 5:39 tells us.</vt:lpstr>
      <vt:lpstr>What does God promise us if we obey His will?  Our last text John 7:17 answers this question.</vt:lpstr>
      <vt:lpstr>APPEAL:</vt:lpstr>
      <vt:lpstr>PRAYER:</vt:lpstr>
      <vt:lpstr>PROJECTION: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#1</dc:title>
  <dc:creator>Alrica</dc:creator>
  <cp:lastModifiedBy>Joseph Smith</cp:lastModifiedBy>
  <cp:revision>19</cp:revision>
  <dcterms:created xsi:type="dcterms:W3CDTF">2009-06-17T23:56:50Z</dcterms:created>
  <dcterms:modified xsi:type="dcterms:W3CDTF">2009-07-09T12:03:52Z</dcterms:modified>
</cp:coreProperties>
</file>